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8288000" cy="10287000"/>
  <p:notesSz cx="6858000" cy="9144000"/>
  <p:embeddedFontLst>
    <p:embeddedFont>
      <p:font typeface="Arial Bold" charset="1" panose="020B0802020202020204"/>
      <p:regular r:id="rId55"/>
    </p:embeddedFont>
    <p:embeddedFont>
      <p:font typeface="Arial" charset="1" panose="020B0502020202020204"/>
      <p:regular r:id="rId56"/>
    </p:embeddedFont>
    <p:embeddedFont>
      <p:font typeface="Calibri (MS) Bold" charset="1" panose="020F0702030404030204"/>
      <p:regular r:id="rId57"/>
    </p:embeddedFont>
    <p:embeddedFont>
      <p:font typeface="HK Grotesk" charset="1" panose="00000500000000000000"/>
      <p:regular r:id="rId58"/>
    </p:embeddedFont>
    <p:embeddedFont>
      <p:font typeface="Arial Italics" charset="1" panose="020B0502020202090204"/>
      <p:regular r:id="rId59"/>
    </p:embeddedFont>
    <p:embeddedFont>
      <p:font typeface="Noto Serif Bold" charset="1" panose="02020800060500020200"/>
      <p:regular r:id="rId60"/>
    </p:embeddedFont>
    <p:embeddedFont>
      <p:font typeface="Open Sans Bold" charset="1" panose="00000000000000000000"/>
      <p:regular r:id="rId61"/>
    </p:embeddedFont>
    <p:embeddedFont>
      <p:font typeface="DejaVu Serif Bold" charset="1" panose="02060803050605020204"/>
      <p:regular r:id="rId62"/>
    </p:embeddedFont>
    <p:embeddedFont>
      <p:font typeface="Arial Bold Italics" charset="1" panose="020B0802020202090204"/>
      <p:regular r:id="rId63"/>
    </p:embeddedFont>
    <p:embeddedFont>
      <p:font typeface="Glacial Indifference Bold" charset="1" panose="000008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2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30.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3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32.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33.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4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325967"/>
            <a:ext cx="18288000" cy="6622503"/>
            <a:chOff x="0" y="0"/>
            <a:chExt cx="24384000" cy="8830003"/>
          </a:xfrm>
        </p:grpSpPr>
        <p:sp>
          <p:nvSpPr>
            <p:cNvPr name="Freeform 3" id="3"/>
            <p:cNvSpPr/>
            <p:nvPr/>
          </p:nvSpPr>
          <p:spPr>
            <a:xfrm flipH="false" flipV="false" rot="0">
              <a:off x="0" y="0"/>
              <a:ext cx="24384000" cy="8830004"/>
            </a:xfrm>
            <a:custGeom>
              <a:avLst/>
              <a:gdLst/>
              <a:ahLst/>
              <a:cxnLst/>
              <a:rect r="r" b="b" t="t" l="l"/>
              <a:pathLst>
                <a:path h="8830004" w="24384000">
                  <a:moveTo>
                    <a:pt x="0" y="0"/>
                  </a:moveTo>
                  <a:lnTo>
                    <a:pt x="24384000" y="0"/>
                  </a:lnTo>
                  <a:lnTo>
                    <a:pt x="24384000" y="8830004"/>
                  </a:lnTo>
                  <a:lnTo>
                    <a:pt x="0" y="8830004"/>
                  </a:lnTo>
                  <a:close/>
                </a:path>
              </a:pathLst>
            </a:custGeom>
            <a:solidFill>
              <a:srgbClr val="000000">
                <a:alpha val="0"/>
              </a:srgbClr>
            </a:solidFill>
          </p:spPr>
        </p:sp>
        <p:sp>
          <p:nvSpPr>
            <p:cNvPr name="TextBox 4" id="4"/>
            <p:cNvSpPr txBox="true"/>
            <p:nvPr/>
          </p:nvSpPr>
          <p:spPr>
            <a:xfrm>
              <a:off x="0" y="-342900"/>
              <a:ext cx="24384000" cy="9172903"/>
            </a:xfrm>
            <a:prstGeom prst="rect">
              <a:avLst/>
            </a:prstGeom>
          </p:spPr>
          <p:txBody>
            <a:bodyPr anchor="ctr" rtlCol="false" tIns="0" lIns="0" bIns="0" rIns="0"/>
            <a:lstStyle/>
            <a:p>
              <a:pPr algn="ctr">
                <a:lnSpc>
                  <a:spcPts val="8019"/>
                </a:lnSpc>
              </a:pPr>
              <a:r>
                <a:rPr lang="en-US" sz="4455" b="true">
                  <a:solidFill>
                    <a:srgbClr val="000000"/>
                  </a:solidFill>
                  <a:latin typeface="Arial Bold"/>
                  <a:ea typeface="Arial Bold"/>
                  <a:cs typeface="Arial Bold"/>
                  <a:sym typeface="Arial Bold"/>
                </a:rPr>
                <a:t>BÁO CÁO ĐỒ ÁN CƠ SỞ NGÀNH</a:t>
              </a:r>
            </a:p>
            <a:p>
              <a:pPr algn="ctr">
                <a:lnSpc>
                  <a:spcPts val="8019"/>
                </a:lnSpc>
              </a:pPr>
              <a:r>
                <a:rPr lang="en-US" sz="4455" b="true">
                  <a:solidFill>
                    <a:srgbClr val="000000"/>
                  </a:solidFill>
                  <a:latin typeface="Arial Bold"/>
                  <a:ea typeface="Arial Bold"/>
                  <a:cs typeface="Arial Bold"/>
                  <a:sym typeface="Arial Bold"/>
                </a:rPr>
                <a:t>XÂY DỰNG HỆ THỐNG BÁN GAME VÀ TRÒ CHƠI ĐIỆN TỬ</a:t>
              </a:r>
            </a:p>
            <a:p>
              <a:pPr algn="ctr">
                <a:lnSpc>
                  <a:spcPts val="8019"/>
                </a:lnSpc>
              </a:pPr>
            </a:p>
          </p:txBody>
        </p:sp>
      </p:grpSp>
      <p:graphicFrame>
        <p:nvGraphicFramePr>
          <p:cNvPr name="Table 5" id="5"/>
          <p:cNvGraphicFramePr>
            <a:graphicFrameLocks noGrp="true"/>
          </p:cNvGraphicFramePr>
          <p:nvPr/>
        </p:nvGraphicFramePr>
        <p:xfrm>
          <a:off x="1158240" y="6667500"/>
          <a:ext cx="16230600" cy="3224213"/>
        </p:xfrm>
        <a:graphic>
          <a:graphicData uri="http://schemas.openxmlformats.org/drawingml/2006/table">
            <a:tbl>
              <a:tblPr/>
              <a:tblGrid>
                <a:gridCol w="8115300"/>
                <a:gridCol w="8115300"/>
              </a:tblGrid>
              <a:tr h="3224213">
                <a:tc>
                  <a:txBody>
                    <a:bodyPr anchor="t" rtlCol="false"/>
                    <a:lstStyle/>
                    <a:p>
                      <a:pPr algn="l">
                        <a:lnSpc>
                          <a:spcPts val="4860"/>
                        </a:lnSpc>
                        <a:defRPr/>
                      </a:pPr>
                      <a:r>
                        <a:rPr lang="en-US" sz="2700">
                          <a:solidFill>
                            <a:srgbClr val="000000"/>
                          </a:solidFill>
                          <a:latin typeface="Arial"/>
                          <a:ea typeface="Arial"/>
                          <a:cs typeface="Arial"/>
                          <a:sym typeface="Arial"/>
                        </a:rPr>
                        <a:t>GIẢNG VIÊN HƯỚNG DẪN:</a:t>
                      </a:r>
                      <a:endParaRPr lang="en-US" sz="1100"/>
                    </a:p>
                    <a:p>
                      <a:pPr algn="l">
                        <a:lnSpc>
                          <a:spcPts val="4860"/>
                        </a:lnSpc>
                      </a:pPr>
                      <a:r>
                        <a:rPr lang="en-US" sz="2700">
                          <a:solidFill>
                            <a:srgbClr val="000000"/>
                          </a:solidFill>
                          <a:latin typeface="Arial"/>
                          <a:ea typeface="Arial"/>
                          <a:cs typeface="Arial"/>
                          <a:sym typeface="Arial"/>
                        </a:rPr>
                        <a:t>ThS. NGÔ THANH HUY</a:t>
                      </a:r>
                    </a:p>
                  </a:txBody>
                  <a:tcPr marL="137160" marR="137160" marT="137160" marB="13716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c>
                  <a:txBody>
                    <a:bodyPr anchor="t" rtlCol="false"/>
                    <a:lstStyle/>
                    <a:p>
                      <a:pPr algn="l">
                        <a:lnSpc>
                          <a:spcPts val="4860"/>
                        </a:lnSpc>
                        <a:defRPr/>
                      </a:pPr>
                      <a:r>
                        <a:rPr lang="en-US" sz="2700">
                          <a:solidFill>
                            <a:srgbClr val="000000"/>
                          </a:solidFill>
                          <a:latin typeface="Arial"/>
                          <a:ea typeface="Arial"/>
                          <a:cs typeface="Arial"/>
                          <a:sym typeface="Arial"/>
                        </a:rPr>
                        <a:t>SINH VIÊN THỰC HIỆN: </a:t>
                      </a:r>
                      <a:endParaRPr lang="en-US" sz="1100"/>
                    </a:p>
                    <a:p>
                      <a:pPr algn="l">
                        <a:lnSpc>
                          <a:spcPts val="4860"/>
                        </a:lnSpc>
                      </a:pPr>
                      <a:r>
                        <a:rPr lang="en-US" sz="2700">
                          <a:solidFill>
                            <a:srgbClr val="000000"/>
                          </a:solidFill>
                          <a:latin typeface="Arial"/>
                          <a:ea typeface="Arial"/>
                          <a:cs typeface="Arial"/>
                          <a:sym typeface="Arial"/>
                        </a:rPr>
                        <a:t>NGUYỄN NHỰT HÓA</a:t>
                      </a:r>
                    </a:p>
                    <a:p>
                      <a:pPr algn="l">
                        <a:lnSpc>
                          <a:spcPts val="4860"/>
                        </a:lnSpc>
                      </a:pPr>
                      <a:r>
                        <a:rPr lang="en-US" sz="2700">
                          <a:solidFill>
                            <a:srgbClr val="000000"/>
                          </a:solidFill>
                          <a:latin typeface="Arial"/>
                          <a:ea typeface="Arial"/>
                          <a:cs typeface="Arial"/>
                          <a:sym typeface="Arial"/>
                        </a:rPr>
                        <a:t>MSSV: 110122006</a:t>
                      </a:r>
                    </a:p>
                    <a:p>
                      <a:pPr algn="l">
                        <a:lnSpc>
                          <a:spcPts val="4860"/>
                        </a:lnSpc>
                      </a:pPr>
                      <a:r>
                        <a:rPr lang="en-US" sz="2700">
                          <a:solidFill>
                            <a:srgbClr val="000000"/>
                          </a:solidFill>
                          <a:latin typeface="Arial"/>
                          <a:ea typeface="Arial"/>
                          <a:cs typeface="Arial"/>
                          <a:sym typeface="Arial"/>
                        </a:rPr>
                        <a:t>LỚP: DA22TTA</a:t>
                      </a:r>
                    </a:p>
                    <a:p>
                      <a:pPr algn="l">
                        <a:lnSpc>
                          <a:spcPts val="4860"/>
                        </a:lnSpc>
                      </a:pPr>
                      <a:r>
                        <a:rPr lang="en-US" sz="2700">
                          <a:solidFill>
                            <a:srgbClr val="000000"/>
                          </a:solidFill>
                          <a:latin typeface="Arial"/>
                          <a:ea typeface="Arial"/>
                          <a:cs typeface="Arial"/>
                          <a:sym typeface="Arial"/>
                        </a:rPr>
                        <a:t>KHÓA: 2022</a:t>
                      </a:r>
                    </a:p>
                  </a:txBody>
                  <a:tcPr marL="137160" marR="137160" marT="137160" marB="137160" anchor="ctr">
                    <a:lnL cmpd="sng" algn="ctr" cap="flat" w="4762">
                      <a:solidFill>
                        <a:srgbClr val="000000"/>
                      </a:solidFill>
                      <a:prstDash val="solid"/>
                      <a:round/>
                      <a:headEnd type="none" w="med" len="med"/>
                      <a:tailEnd type="none" w="med" len="med"/>
                    </a:lnL>
                    <a:lnR cmpd="sng" algn="ctr" cap="flat" w="4762">
                      <a:solidFill>
                        <a:srgbClr val="000000"/>
                      </a:solidFill>
                      <a:prstDash val="solid"/>
                      <a:round/>
                      <a:headEnd type="none" w="med" len="med"/>
                      <a:tailEnd type="none" w="med" len="med"/>
                    </a:lnR>
                    <a:lnT cmpd="sng" algn="ctr" cap="flat" w="4762">
                      <a:solidFill>
                        <a:srgbClr val="000000"/>
                      </a:solidFill>
                      <a:prstDash val="solid"/>
                      <a:round/>
                      <a:headEnd type="none" w="med" len="med"/>
                      <a:tailEnd type="none" w="med" len="med"/>
                    </a:lnT>
                    <a:lnB cmpd="sng" algn="ctr" cap="flat" w="4762">
                      <a:solidFill>
                        <a:srgbClr val="000000"/>
                      </a:solidFill>
                      <a:prstDash val="solid"/>
                      <a:round/>
                      <a:headEnd type="none" w="med" len="med"/>
                      <a:tailEnd type="none" w="med" len="med"/>
                    </a:lnB>
                  </a:tcPr>
                </a:tc>
              </a:tr>
            </a:tbl>
          </a:graphicData>
        </a:graphic>
      </p:graphicFrame>
      <p:grpSp>
        <p:nvGrpSpPr>
          <p:cNvPr name="Group 6" id="6"/>
          <p:cNvGrpSpPr/>
          <p:nvPr/>
        </p:nvGrpSpPr>
        <p:grpSpPr>
          <a:xfrm rot="0">
            <a:off x="0" y="245327"/>
            <a:ext cx="18288000" cy="2884700"/>
            <a:chOff x="0" y="0"/>
            <a:chExt cx="24384000" cy="3846267"/>
          </a:xfrm>
        </p:grpSpPr>
        <p:sp>
          <p:nvSpPr>
            <p:cNvPr name="Freeform 7" id="7"/>
            <p:cNvSpPr/>
            <p:nvPr/>
          </p:nvSpPr>
          <p:spPr>
            <a:xfrm flipH="false" flipV="false" rot="0">
              <a:off x="0" y="0"/>
              <a:ext cx="24384000" cy="3846322"/>
            </a:xfrm>
            <a:custGeom>
              <a:avLst/>
              <a:gdLst/>
              <a:ahLst/>
              <a:cxnLst/>
              <a:rect r="r" b="b" t="t" l="l"/>
              <a:pathLst>
                <a:path h="3846322" w="24384000">
                  <a:moveTo>
                    <a:pt x="0" y="0"/>
                  </a:moveTo>
                  <a:lnTo>
                    <a:pt x="24384000" y="0"/>
                  </a:lnTo>
                  <a:lnTo>
                    <a:pt x="24384000" y="3846322"/>
                  </a:lnTo>
                  <a:lnTo>
                    <a:pt x="0" y="3846322"/>
                  </a:lnTo>
                  <a:close/>
                </a:path>
              </a:pathLst>
            </a:custGeom>
            <a:solidFill>
              <a:srgbClr val="3172C4"/>
            </a:solidFill>
          </p:spPr>
        </p:sp>
        <p:sp>
          <p:nvSpPr>
            <p:cNvPr name="TextBox 8" id="8"/>
            <p:cNvSpPr txBox="true"/>
            <p:nvPr/>
          </p:nvSpPr>
          <p:spPr>
            <a:xfrm>
              <a:off x="0" y="-323850"/>
              <a:ext cx="24384000" cy="4170117"/>
            </a:xfrm>
            <a:prstGeom prst="rect">
              <a:avLst/>
            </a:prstGeom>
          </p:spPr>
          <p:txBody>
            <a:bodyPr anchor="t" rtlCol="false" tIns="50800" lIns="50800" bIns="50800" rIns="50800"/>
            <a:lstStyle/>
            <a:p>
              <a:pPr algn="ctr">
                <a:lnSpc>
                  <a:spcPts val="7560"/>
                </a:lnSpc>
              </a:pPr>
              <a:r>
                <a:rPr lang="en-US" sz="4200">
                  <a:solidFill>
                    <a:srgbClr val="FFFFFF"/>
                  </a:solidFill>
                  <a:latin typeface="Arial"/>
                  <a:ea typeface="Arial"/>
                  <a:cs typeface="Arial"/>
                  <a:sym typeface="Arial"/>
                </a:rPr>
                <a:t>TRƯỜNG ĐẠI HỌC TRÀ VINH</a:t>
              </a:r>
            </a:p>
            <a:p>
              <a:pPr algn="ctr">
                <a:lnSpc>
                  <a:spcPts val="7560"/>
                </a:lnSpc>
              </a:pPr>
              <a:r>
                <a:rPr lang="en-US" sz="4200">
                  <a:solidFill>
                    <a:srgbClr val="FFFFFF"/>
                  </a:solidFill>
                  <a:latin typeface="Arial"/>
                  <a:ea typeface="Arial"/>
                  <a:cs typeface="Arial"/>
                  <a:sym typeface="Arial"/>
                </a:rPr>
                <a:t>KHOA KĨ THUẬT &amp; CÔNG NGHỆ</a:t>
              </a:r>
            </a:p>
            <a:p>
              <a:pPr algn="ctr">
                <a:lnSpc>
                  <a:spcPts val="7560"/>
                </a:lnSpc>
              </a:pPr>
              <a:r>
                <a:rPr lang="en-US" sz="4200" b="true">
                  <a:solidFill>
                    <a:srgbClr val="FFFFFF"/>
                  </a:solidFill>
                  <a:latin typeface="Arial Bold"/>
                  <a:ea typeface="Arial Bold"/>
                  <a:cs typeface="Arial Bold"/>
                  <a:sym typeface="Arial Bold"/>
                </a:rPr>
                <a:t>BỘ MÔN CÔNG NGHỆ THÔNG TIN</a:t>
              </a:r>
            </a:p>
          </p:txBody>
        </p:sp>
      </p:grpSp>
      <p:sp>
        <p:nvSpPr>
          <p:cNvPr name="Freeform 9" id="9"/>
          <p:cNvSpPr/>
          <p:nvPr/>
        </p:nvSpPr>
        <p:spPr>
          <a:xfrm flipH="false" flipV="false" rot="0">
            <a:off x="1158240" y="817964"/>
            <a:ext cx="1722120" cy="1739426"/>
          </a:xfrm>
          <a:custGeom>
            <a:avLst/>
            <a:gdLst/>
            <a:ahLst/>
            <a:cxnLst/>
            <a:rect r="r" b="b" t="t" l="l"/>
            <a:pathLst>
              <a:path h="1739426" w="1722120">
                <a:moveTo>
                  <a:pt x="0" y="0"/>
                </a:moveTo>
                <a:lnTo>
                  <a:pt x="1722120" y="0"/>
                </a:lnTo>
                <a:lnTo>
                  <a:pt x="1722120" y="1739426"/>
                </a:lnTo>
                <a:lnTo>
                  <a:pt x="0" y="1739426"/>
                </a:lnTo>
                <a:lnTo>
                  <a:pt x="0" y="0"/>
                </a:lnTo>
                <a:close/>
              </a:path>
            </a:pathLst>
          </a:custGeom>
          <a:blipFill>
            <a:blip r:embed="rId2"/>
            <a:stretch>
              <a:fillRect l="-502" t="0" r="-502"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5400000">
            <a:off x="4000500" y="-4000500"/>
            <a:ext cx="10287000" cy="18288000"/>
            <a:chOff x="0" y="0"/>
            <a:chExt cx="13716000" cy="24384000"/>
          </a:xfrm>
        </p:grpSpPr>
        <p:sp>
          <p:nvSpPr>
            <p:cNvPr name="Freeform 5" id="5"/>
            <p:cNvSpPr/>
            <p:nvPr/>
          </p:nvSpPr>
          <p:spPr>
            <a:xfrm flipH="false" flipV="false" rot="0">
              <a:off x="0" y="0"/>
              <a:ext cx="13716000" cy="24384000"/>
            </a:xfrm>
            <a:custGeom>
              <a:avLst/>
              <a:gdLst/>
              <a:ahLst/>
              <a:cxnLst/>
              <a:rect r="r" b="b" t="t" l="l"/>
              <a:pathLst>
                <a:path h="24384000" w="13716000">
                  <a:moveTo>
                    <a:pt x="0" y="0"/>
                  </a:moveTo>
                  <a:lnTo>
                    <a:pt x="13716000" y="0"/>
                  </a:lnTo>
                  <a:lnTo>
                    <a:pt x="13716000" y="24384000"/>
                  </a:lnTo>
                  <a:lnTo>
                    <a:pt x="0" y="24384000"/>
                  </a:lnTo>
                  <a:lnTo>
                    <a:pt x="0" y="0"/>
                  </a:lnTo>
                  <a:close/>
                </a:path>
              </a:pathLst>
            </a:custGeom>
            <a:blipFill>
              <a:blip r:embed="rId3"/>
              <a:stretch>
                <a:fillRect l="-13084" t="0" r="-13084" b="0"/>
              </a:stretch>
            </a:blipFill>
          </p:spPr>
        </p:sp>
      </p:grpSp>
      <p:grpSp>
        <p:nvGrpSpPr>
          <p:cNvPr name="Group 6" id="6"/>
          <p:cNvGrpSpPr/>
          <p:nvPr/>
        </p:nvGrpSpPr>
        <p:grpSpPr>
          <a:xfrm rot="0">
            <a:off x="0" y="299085"/>
            <a:ext cx="18288000" cy="1024254"/>
            <a:chOff x="0" y="0"/>
            <a:chExt cx="24384000" cy="1365672"/>
          </a:xfrm>
        </p:grpSpPr>
        <p:sp>
          <p:nvSpPr>
            <p:cNvPr name="Freeform 7" id="7"/>
            <p:cNvSpPr/>
            <p:nvPr/>
          </p:nvSpPr>
          <p:spPr>
            <a:xfrm flipH="false" flipV="false" rot="0">
              <a:off x="0" y="0"/>
              <a:ext cx="24384000" cy="1365672"/>
            </a:xfrm>
            <a:custGeom>
              <a:avLst/>
              <a:gdLst/>
              <a:ahLst/>
              <a:cxnLst/>
              <a:rect r="r" b="b" t="t" l="l"/>
              <a:pathLst>
                <a:path h="1365672" w="24384000">
                  <a:moveTo>
                    <a:pt x="0" y="0"/>
                  </a:moveTo>
                  <a:lnTo>
                    <a:pt x="24384000" y="0"/>
                  </a:lnTo>
                  <a:lnTo>
                    <a:pt x="24384000" y="1365672"/>
                  </a:lnTo>
                  <a:lnTo>
                    <a:pt x="0" y="1365672"/>
                  </a:lnTo>
                  <a:close/>
                </a:path>
              </a:pathLst>
            </a:custGeom>
            <a:solidFill>
              <a:srgbClr val="000000">
                <a:alpha val="0"/>
              </a:srgbClr>
            </a:solidFill>
          </p:spPr>
        </p:sp>
        <p:sp>
          <p:nvSpPr>
            <p:cNvPr name="TextBox 8" id="8"/>
            <p:cNvSpPr txBox="true"/>
            <p:nvPr/>
          </p:nvSpPr>
          <p:spPr>
            <a:xfrm>
              <a:off x="0" y="-95250"/>
              <a:ext cx="24384000" cy="1460922"/>
            </a:xfrm>
            <a:prstGeom prst="rect">
              <a:avLst/>
            </a:prstGeom>
          </p:spPr>
          <p:txBody>
            <a:bodyPr anchor="t" rtlCol="false" tIns="0" lIns="0" bIns="0" rIns="0"/>
            <a:lstStyle/>
            <a:p>
              <a:pPr algn="ctr">
                <a:lnSpc>
                  <a:spcPts val="7909"/>
                </a:lnSpc>
              </a:pPr>
              <a:r>
                <a:rPr lang="en-US" sz="6998" b="true">
                  <a:solidFill>
                    <a:srgbClr val="FFC000"/>
                  </a:solidFill>
                  <a:latin typeface="Arial Bold"/>
                  <a:ea typeface="Arial Bold"/>
                  <a:cs typeface="Arial Bold"/>
                  <a:sym typeface="Arial Bold"/>
                </a:rPr>
                <a:t>CHƯƠNG 1: TỔNG QUAN</a:t>
              </a:r>
            </a:p>
          </p:txBody>
        </p:sp>
      </p:grpSp>
      <p:grpSp>
        <p:nvGrpSpPr>
          <p:cNvPr name="Group 9" id="9"/>
          <p:cNvGrpSpPr/>
          <p:nvPr/>
        </p:nvGrpSpPr>
        <p:grpSpPr>
          <a:xfrm rot="0">
            <a:off x="0" y="3034971"/>
            <a:ext cx="10037226" cy="6480642"/>
            <a:chOff x="0" y="0"/>
            <a:chExt cx="13382968" cy="8640856"/>
          </a:xfrm>
        </p:grpSpPr>
        <p:sp>
          <p:nvSpPr>
            <p:cNvPr name="Freeform 10" id="10"/>
            <p:cNvSpPr/>
            <p:nvPr/>
          </p:nvSpPr>
          <p:spPr>
            <a:xfrm flipH="false" flipV="false" rot="0">
              <a:off x="0" y="0"/>
              <a:ext cx="13382968" cy="8640856"/>
            </a:xfrm>
            <a:custGeom>
              <a:avLst/>
              <a:gdLst/>
              <a:ahLst/>
              <a:cxnLst/>
              <a:rect r="r" b="b" t="t" l="l"/>
              <a:pathLst>
                <a:path h="8640856" w="13382968">
                  <a:moveTo>
                    <a:pt x="0" y="0"/>
                  </a:moveTo>
                  <a:lnTo>
                    <a:pt x="13382968" y="0"/>
                  </a:lnTo>
                  <a:lnTo>
                    <a:pt x="13382968" y="8640856"/>
                  </a:lnTo>
                  <a:lnTo>
                    <a:pt x="0" y="8640856"/>
                  </a:lnTo>
                  <a:close/>
                </a:path>
              </a:pathLst>
            </a:custGeom>
            <a:solidFill>
              <a:srgbClr val="000000">
                <a:alpha val="0"/>
              </a:srgbClr>
            </a:solidFill>
          </p:spPr>
        </p:sp>
        <p:sp>
          <p:nvSpPr>
            <p:cNvPr name="TextBox 11" id="11"/>
            <p:cNvSpPr txBox="true"/>
            <p:nvPr/>
          </p:nvSpPr>
          <p:spPr>
            <a:xfrm>
              <a:off x="0" y="-152400"/>
              <a:ext cx="13382968" cy="8793256"/>
            </a:xfrm>
            <a:prstGeom prst="rect">
              <a:avLst/>
            </a:prstGeom>
          </p:spPr>
          <p:txBody>
            <a:bodyPr anchor="t" rtlCol="false" tIns="0" lIns="0" bIns="0" rIns="0"/>
            <a:lstStyle/>
            <a:p>
              <a:pPr algn="l" marL="659054" indent="-219685" lvl="2">
                <a:lnSpc>
                  <a:spcPts val="4324"/>
                </a:lnSpc>
                <a:buFont typeface="Arial"/>
                <a:buChar char="⚬"/>
              </a:pPr>
              <a:r>
                <a:rPr lang="en-US" sz="2883">
                  <a:solidFill>
                    <a:srgbClr val="FFFFFF"/>
                  </a:solidFill>
                  <a:latin typeface="Arial"/>
                  <a:ea typeface="Arial"/>
                  <a:cs typeface="Arial"/>
                  <a:sym typeface="Arial"/>
                </a:rPr>
                <a:t>Vì Python là một ngôn ngữ phổ biến, dễ học, và có ứng dụng rộng rãi trong phát triển web, phần mềm.</a:t>
              </a:r>
            </a:p>
            <a:p>
              <a:pPr algn="l" marL="659097" indent="-219699" lvl="2">
                <a:lnSpc>
                  <a:spcPts val="4325"/>
                </a:lnSpc>
                <a:buFont typeface="Arial"/>
                <a:buChar char="⚬"/>
              </a:pPr>
              <a:r>
                <a:rPr lang="en-US" sz="2883">
                  <a:solidFill>
                    <a:srgbClr val="FFFFFF"/>
                  </a:solidFill>
                  <a:latin typeface="Arial"/>
                  <a:ea typeface="Arial"/>
                  <a:cs typeface="Arial"/>
                  <a:sym typeface="Arial"/>
                </a:rPr>
                <a:t>Django là một framework mạnh mẽ của Python, hỗ trợ xây dựng backend hiệu quả với các tính năng bảo mật, xử lý dữ liệu và logic phức tạp.</a:t>
              </a:r>
            </a:p>
            <a:p>
              <a:pPr algn="l" marL="659097" indent="-219699" lvl="2">
                <a:lnSpc>
                  <a:spcPts val="4325"/>
                </a:lnSpc>
                <a:buFont typeface="Arial"/>
                <a:buChar char="⚬"/>
              </a:pPr>
              <a:r>
                <a:rPr lang="en-US" sz="2883">
                  <a:solidFill>
                    <a:srgbClr val="FFFFFF"/>
                  </a:solidFill>
                  <a:latin typeface="Arial"/>
                  <a:ea typeface="Arial"/>
                  <a:cs typeface="Arial"/>
                  <a:sym typeface="Arial"/>
                </a:rPr>
                <a:t>Đáp ứng nhu cầu quản lý sản phẩm, đơn hàng, và báo cáo cho cửa hàng, giúp tự động hóa quy trình kinh doanh.</a:t>
              </a:r>
            </a:p>
            <a:p>
              <a:pPr algn="l" marL="659097" indent="-219699" lvl="2">
                <a:lnSpc>
                  <a:spcPts val="4325"/>
                </a:lnSpc>
                <a:buFont typeface="Arial"/>
                <a:buChar char="⚬"/>
              </a:pPr>
              <a:r>
                <a:rPr lang="en-US" sz="2883">
                  <a:solidFill>
                    <a:srgbClr val="FFFFFF"/>
                  </a:solidFill>
                  <a:latin typeface="Arial"/>
                  <a:ea typeface="Arial"/>
                  <a:cs typeface="Arial"/>
                  <a:sym typeface="Arial"/>
                </a:rPr>
                <a:t>Hệ thống cũng mang lại trải nghiệm tốt hơn cho người dùng nhờ giao diện thân thiện và tính năng tìm kiếm, giỏ hàng tiện ích. </a:t>
              </a:r>
            </a:p>
            <a:p>
              <a:pPr algn="l" marL="659097" indent="-219699" lvl="2">
                <a:lnSpc>
                  <a:spcPts val="4036"/>
                </a:lnSpc>
              </a:pPr>
            </a:p>
          </p:txBody>
        </p:sp>
      </p:grpSp>
      <p:grpSp>
        <p:nvGrpSpPr>
          <p:cNvPr name="Group 12" id="12"/>
          <p:cNvGrpSpPr/>
          <p:nvPr/>
        </p:nvGrpSpPr>
        <p:grpSpPr>
          <a:xfrm rot="0">
            <a:off x="890310" y="2166912"/>
            <a:ext cx="4855878" cy="491481"/>
            <a:chOff x="0" y="0"/>
            <a:chExt cx="6474504" cy="655308"/>
          </a:xfrm>
        </p:grpSpPr>
        <p:sp>
          <p:nvSpPr>
            <p:cNvPr name="Freeform 13" id="13"/>
            <p:cNvSpPr/>
            <p:nvPr/>
          </p:nvSpPr>
          <p:spPr>
            <a:xfrm flipH="false" flipV="false" rot="0">
              <a:off x="0" y="0"/>
              <a:ext cx="6474504" cy="655308"/>
            </a:xfrm>
            <a:custGeom>
              <a:avLst/>
              <a:gdLst/>
              <a:ahLst/>
              <a:cxnLst/>
              <a:rect r="r" b="b" t="t" l="l"/>
              <a:pathLst>
                <a:path h="655308" w="6474504">
                  <a:moveTo>
                    <a:pt x="0" y="0"/>
                  </a:moveTo>
                  <a:lnTo>
                    <a:pt x="6474504" y="0"/>
                  </a:lnTo>
                  <a:lnTo>
                    <a:pt x="6474504" y="655308"/>
                  </a:lnTo>
                  <a:lnTo>
                    <a:pt x="0" y="655308"/>
                  </a:lnTo>
                  <a:close/>
                </a:path>
              </a:pathLst>
            </a:custGeom>
            <a:solidFill>
              <a:srgbClr val="000000">
                <a:alpha val="0"/>
              </a:srgbClr>
            </a:solidFill>
          </p:spPr>
        </p:sp>
        <p:sp>
          <p:nvSpPr>
            <p:cNvPr name="TextBox 14" id="14"/>
            <p:cNvSpPr txBox="true"/>
            <p:nvPr/>
          </p:nvSpPr>
          <p:spPr>
            <a:xfrm>
              <a:off x="0" y="-123825"/>
              <a:ext cx="6474504" cy="779133"/>
            </a:xfrm>
            <a:prstGeom prst="rect">
              <a:avLst/>
            </a:prstGeom>
          </p:spPr>
          <p:txBody>
            <a:bodyPr anchor="t" rtlCol="false" tIns="0" lIns="0" bIns="0" rIns="0"/>
            <a:lstStyle/>
            <a:p>
              <a:pPr algn="l">
                <a:lnSpc>
                  <a:spcPts val="4200"/>
                </a:lnSpc>
              </a:pPr>
              <a:r>
                <a:rPr lang="en-US" sz="3000" i="true">
                  <a:solidFill>
                    <a:srgbClr val="FFFFFF"/>
                  </a:solidFill>
                  <a:latin typeface="Arial Italics"/>
                  <a:ea typeface="Arial Italics"/>
                  <a:cs typeface="Arial Italics"/>
                  <a:sym typeface="Arial Italics"/>
                </a:rPr>
                <a:t>1.1 Lý do chọn đề tài</a:t>
              </a:r>
            </a:p>
          </p:txBody>
        </p:sp>
      </p:grpSp>
      <p:grpSp>
        <p:nvGrpSpPr>
          <p:cNvPr name="Group 15" id="15"/>
          <p:cNvGrpSpPr/>
          <p:nvPr/>
        </p:nvGrpSpPr>
        <p:grpSpPr>
          <a:xfrm rot="0">
            <a:off x="10265438" y="2248586"/>
            <a:ext cx="8022562" cy="8053413"/>
            <a:chOff x="0" y="0"/>
            <a:chExt cx="10696749" cy="10737884"/>
          </a:xfrm>
        </p:grpSpPr>
        <p:sp>
          <p:nvSpPr>
            <p:cNvPr name="Freeform 16" id="16"/>
            <p:cNvSpPr/>
            <p:nvPr/>
          </p:nvSpPr>
          <p:spPr>
            <a:xfrm flipH="false" flipV="false" rot="0">
              <a:off x="0" y="0"/>
              <a:ext cx="10696702" cy="10737850"/>
            </a:xfrm>
            <a:custGeom>
              <a:avLst/>
              <a:gdLst/>
              <a:ahLst/>
              <a:cxnLst/>
              <a:rect r="r" b="b" t="t" l="l"/>
              <a:pathLst>
                <a:path h="10737850" w="10696702">
                  <a:moveTo>
                    <a:pt x="0" y="0"/>
                  </a:moveTo>
                  <a:lnTo>
                    <a:pt x="10696702" y="0"/>
                  </a:lnTo>
                  <a:lnTo>
                    <a:pt x="10696702" y="10737850"/>
                  </a:lnTo>
                  <a:lnTo>
                    <a:pt x="0" y="10737850"/>
                  </a:lnTo>
                  <a:lnTo>
                    <a:pt x="0" y="0"/>
                  </a:lnTo>
                  <a:close/>
                </a:path>
              </a:pathLst>
            </a:custGeom>
            <a:blipFill>
              <a:blip r:embed="rId4"/>
              <a:stretch>
                <a:fillRect l="-25053" t="0" r="-25053"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0" y="299085"/>
            <a:ext cx="18288000" cy="1024254"/>
            <a:chOff x="0" y="0"/>
            <a:chExt cx="24384000" cy="1365672"/>
          </a:xfrm>
        </p:grpSpPr>
        <p:sp>
          <p:nvSpPr>
            <p:cNvPr name="Freeform 5" id="5"/>
            <p:cNvSpPr/>
            <p:nvPr/>
          </p:nvSpPr>
          <p:spPr>
            <a:xfrm flipH="false" flipV="false" rot="0">
              <a:off x="0" y="0"/>
              <a:ext cx="24384000" cy="1365672"/>
            </a:xfrm>
            <a:custGeom>
              <a:avLst/>
              <a:gdLst/>
              <a:ahLst/>
              <a:cxnLst/>
              <a:rect r="r" b="b" t="t" l="l"/>
              <a:pathLst>
                <a:path h="1365672" w="24384000">
                  <a:moveTo>
                    <a:pt x="0" y="0"/>
                  </a:moveTo>
                  <a:lnTo>
                    <a:pt x="24384000" y="0"/>
                  </a:lnTo>
                  <a:lnTo>
                    <a:pt x="24384000" y="1365672"/>
                  </a:lnTo>
                  <a:lnTo>
                    <a:pt x="0" y="1365672"/>
                  </a:lnTo>
                  <a:close/>
                </a:path>
              </a:pathLst>
            </a:custGeom>
            <a:solidFill>
              <a:srgbClr val="000000">
                <a:alpha val="0"/>
              </a:srgbClr>
            </a:solidFill>
          </p:spPr>
        </p:sp>
        <p:sp>
          <p:nvSpPr>
            <p:cNvPr name="TextBox 6" id="6"/>
            <p:cNvSpPr txBox="true"/>
            <p:nvPr/>
          </p:nvSpPr>
          <p:spPr>
            <a:xfrm>
              <a:off x="0" y="-95250"/>
              <a:ext cx="24384000" cy="1460922"/>
            </a:xfrm>
            <a:prstGeom prst="rect">
              <a:avLst/>
            </a:prstGeom>
          </p:spPr>
          <p:txBody>
            <a:bodyPr anchor="t" rtlCol="false" tIns="0" lIns="0" bIns="0" rIns="0"/>
            <a:lstStyle/>
            <a:p>
              <a:pPr algn="ctr">
                <a:lnSpc>
                  <a:spcPts val="7909"/>
                </a:lnSpc>
              </a:pPr>
              <a:r>
                <a:rPr lang="en-US" sz="6998" b="true">
                  <a:solidFill>
                    <a:srgbClr val="FFC000"/>
                  </a:solidFill>
                  <a:latin typeface="Arial Bold"/>
                  <a:ea typeface="Arial Bold"/>
                  <a:cs typeface="Arial Bold"/>
                  <a:sym typeface="Arial Bold"/>
                </a:rPr>
                <a:t>CHƯƠNG 1: TỔNG QUAN</a:t>
              </a:r>
            </a:p>
          </p:txBody>
        </p:sp>
      </p:grpSp>
      <p:grpSp>
        <p:nvGrpSpPr>
          <p:cNvPr name="Group 7" id="7"/>
          <p:cNvGrpSpPr/>
          <p:nvPr/>
        </p:nvGrpSpPr>
        <p:grpSpPr>
          <a:xfrm rot="0">
            <a:off x="890310" y="2166912"/>
            <a:ext cx="4855878" cy="556260"/>
            <a:chOff x="0" y="0"/>
            <a:chExt cx="6474504" cy="741680"/>
          </a:xfrm>
        </p:grpSpPr>
        <p:sp>
          <p:nvSpPr>
            <p:cNvPr name="Freeform 8" id="8"/>
            <p:cNvSpPr/>
            <p:nvPr/>
          </p:nvSpPr>
          <p:spPr>
            <a:xfrm flipH="false" flipV="false" rot="0">
              <a:off x="0" y="0"/>
              <a:ext cx="6474504" cy="741680"/>
            </a:xfrm>
            <a:custGeom>
              <a:avLst/>
              <a:gdLst/>
              <a:ahLst/>
              <a:cxnLst/>
              <a:rect r="r" b="b" t="t" l="l"/>
              <a:pathLst>
                <a:path h="741680" w="6474504">
                  <a:moveTo>
                    <a:pt x="0" y="0"/>
                  </a:moveTo>
                  <a:lnTo>
                    <a:pt x="6474504" y="0"/>
                  </a:lnTo>
                  <a:lnTo>
                    <a:pt x="6474504" y="741680"/>
                  </a:lnTo>
                  <a:lnTo>
                    <a:pt x="0" y="741680"/>
                  </a:lnTo>
                  <a:close/>
                </a:path>
              </a:pathLst>
            </a:custGeom>
            <a:solidFill>
              <a:srgbClr val="000000">
                <a:alpha val="0"/>
              </a:srgbClr>
            </a:solidFill>
          </p:spPr>
        </p:sp>
        <p:sp>
          <p:nvSpPr>
            <p:cNvPr name="TextBox 9" id="9"/>
            <p:cNvSpPr txBox="true"/>
            <p:nvPr/>
          </p:nvSpPr>
          <p:spPr>
            <a:xfrm>
              <a:off x="0" y="-123825"/>
              <a:ext cx="6474504" cy="865505"/>
            </a:xfrm>
            <a:prstGeom prst="rect">
              <a:avLst/>
            </a:prstGeom>
          </p:spPr>
          <p:txBody>
            <a:bodyPr anchor="t" rtlCol="false" tIns="0" lIns="0" bIns="0" rIns="0"/>
            <a:lstStyle/>
            <a:p>
              <a:pPr algn="l">
                <a:lnSpc>
                  <a:spcPts val="4200"/>
                </a:lnSpc>
              </a:pPr>
              <a:r>
                <a:rPr lang="en-US" sz="3000" i="true">
                  <a:solidFill>
                    <a:srgbClr val="FFFFFF"/>
                  </a:solidFill>
                  <a:latin typeface="Arial Italics"/>
                  <a:ea typeface="Arial Italics"/>
                  <a:cs typeface="Arial Italics"/>
                  <a:sym typeface="Arial Italics"/>
                </a:rPr>
                <a:t>1.2 Mô tả tổng quan đề tài</a:t>
              </a:r>
            </a:p>
          </p:txBody>
        </p:sp>
      </p:grpSp>
      <p:sp>
        <p:nvSpPr>
          <p:cNvPr name="Freeform 10" id="10"/>
          <p:cNvSpPr/>
          <p:nvPr/>
        </p:nvSpPr>
        <p:spPr>
          <a:xfrm flipH="false" flipV="false" rot="0">
            <a:off x="1390361" y="2723172"/>
            <a:ext cx="15868939" cy="7260040"/>
          </a:xfrm>
          <a:custGeom>
            <a:avLst/>
            <a:gdLst/>
            <a:ahLst/>
            <a:cxnLst/>
            <a:rect r="r" b="b" t="t" l="l"/>
            <a:pathLst>
              <a:path h="7260040" w="15868939">
                <a:moveTo>
                  <a:pt x="0" y="0"/>
                </a:moveTo>
                <a:lnTo>
                  <a:pt x="15868939" y="0"/>
                </a:lnTo>
                <a:lnTo>
                  <a:pt x="15868939" y="7260040"/>
                </a:lnTo>
                <a:lnTo>
                  <a:pt x="0" y="7260040"/>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4338336" y="-3273956"/>
            <a:ext cx="9611327" cy="13560956"/>
            <a:chOff x="0" y="0"/>
            <a:chExt cx="12815103" cy="18081275"/>
          </a:xfrm>
        </p:grpSpPr>
        <p:sp>
          <p:nvSpPr>
            <p:cNvPr name="Freeform 5" id="5"/>
            <p:cNvSpPr/>
            <p:nvPr/>
          </p:nvSpPr>
          <p:spPr>
            <a:xfrm flipH="false" flipV="false" rot="0">
              <a:off x="0" y="0"/>
              <a:ext cx="12815062" cy="18081244"/>
            </a:xfrm>
            <a:custGeom>
              <a:avLst/>
              <a:gdLst/>
              <a:ahLst/>
              <a:cxnLst/>
              <a:rect r="r" b="b" t="t" l="l"/>
              <a:pathLst>
                <a:path h="18081244" w="12815062">
                  <a:moveTo>
                    <a:pt x="0" y="0"/>
                  </a:moveTo>
                  <a:lnTo>
                    <a:pt x="12815062" y="0"/>
                  </a:lnTo>
                  <a:lnTo>
                    <a:pt x="12815062" y="18081244"/>
                  </a:lnTo>
                  <a:lnTo>
                    <a:pt x="0" y="18081244"/>
                  </a:lnTo>
                  <a:lnTo>
                    <a:pt x="0" y="0"/>
                  </a:lnTo>
                  <a:close/>
                </a:path>
              </a:pathLst>
            </a:custGeom>
            <a:blipFill>
              <a:blip r:embed="rId3"/>
              <a:stretch>
                <a:fillRect l="-66" t="0" r="-67" b="0"/>
              </a:stretch>
            </a:blipFill>
          </p:spPr>
        </p:sp>
      </p:grpSp>
      <p:grpSp>
        <p:nvGrpSpPr>
          <p:cNvPr name="Group 6" id="6"/>
          <p:cNvGrpSpPr/>
          <p:nvPr/>
        </p:nvGrpSpPr>
        <p:grpSpPr>
          <a:xfrm rot="0">
            <a:off x="4338336" y="4071184"/>
            <a:ext cx="9611327" cy="3399616"/>
            <a:chOff x="0" y="0"/>
            <a:chExt cx="12815103" cy="4532821"/>
          </a:xfrm>
        </p:grpSpPr>
        <p:sp>
          <p:nvSpPr>
            <p:cNvPr name="Freeform 7" id="7"/>
            <p:cNvSpPr/>
            <p:nvPr/>
          </p:nvSpPr>
          <p:spPr>
            <a:xfrm flipH="false" flipV="false" rot="0">
              <a:off x="0" y="0"/>
              <a:ext cx="12815103" cy="4532821"/>
            </a:xfrm>
            <a:custGeom>
              <a:avLst/>
              <a:gdLst/>
              <a:ahLst/>
              <a:cxnLst/>
              <a:rect r="r" b="b" t="t" l="l"/>
              <a:pathLst>
                <a:path h="4532821" w="12815103">
                  <a:moveTo>
                    <a:pt x="0" y="0"/>
                  </a:moveTo>
                  <a:lnTo>
                    <a:pt x="12815103" y="0"/>
                  </a:lnTo>
                  <a:lnTo>
                    <a:pt x="12815103" y="4532821"/>
                  </a:lnTo>
                  <a:lnTo>
                    <a:pt x="0" y="4532821"/>
                  </a:lnTo>
                  <a:close/>
                </a:path>
              </a:pathLst>
            </a:custGeom>
            <a:solidFill>
              <a:srgbClr val="000000">
                <a:alpha val="0"/>
              </a:srgbClr>
            </a:solidFill>
          </p:spPr>
        </p:sp>
        <p:sp>
          <p:nvSpPr>
            <p:cNvPr name="TextBox 8" id="8"/>
            <p:cNvSpPr txBox="true"/>
            <p:nvPr/>
          </p:nvSpPr>
          <p:spPr>
            <a:xfrm>
              <a:off x="0" y="-371475"/>
              <a:ext cx="12815103" cy="4904296"/>
            </a:xfrm>
            <a:prstGeom prst="rect">
              <a:avLst/>
            </a:prstGeom>
          </p:spPr>
          <p:txBody>
            <a:bodyPr anchor="t" rtlCol="false" tIns="0" lIns="0" bIns="0" rIns="0"/>
            <a:lstStyle/>
            <a:p>
              <a:pPr algn="ctr">
                <a:lnSpc>
                  <a:spcPts val="13692"/>
                </a:lnSpc>
              </a:pPr>
              <a:r>
                <a:rPr lang="en-US" sz="9779">
                  <a:solidFill>
                    <a:srgbClr val="FFFFFF"/>
                  </a:solidFill>
                  <a:latin typeface="Arial"/>
                  <a:ea typeface="Arial"/>
                  <a:cs typeface="Arial"/>
                  <a:sym typeface="Arial"/>
                </a:rPr>
                <a:t> </a:t>
              </a:r>
              <a:r>
                <a:rPr lang="en-US" sz="9779" b="true">
                  <a:solidFill>
                    <a:srgbClr val="FFFFFF"/>
                  </a:solidFill>
                  <a:latin typeface="Arial Bold"/>
                  <a:ea typeface="Arial Bold"/>
                  <a:cs typeface="Arial Bold"/>
                  <a:sym typeface="Arial Bold"/>
                </a:rPr>
                <a:t>NGHIÊN CỨU LÝ THUYẾT</a:t>
              </a:r>
            </a:p>
          </p:txBody>
        </p:sp>
      </p:grpSp>
      <p:grpSp>
        <p:nvGrpSpPr>
          <p:cNvPr name="Group 9" id="9"/>
          <p:cNvGrpSpPr/>
          <p:nvPr/>
        </p:nvGrpSpPr>
        <p:grpSpPr>
          <a:xfrm rot="0">
            <a:off x="4651632" y="2055489"/>
            <a:ext cx="8984736" cy="1451033"/>
            <a:chOff x="0" y="0"/>
            <a:chExt cx="11979648" cy="1934711"/>
          </a:xfrm>
        </p:grpSpPr>
        <p:sp>
          <p:nvSpPr>
            <p:cNvPr name="Freeform 10" id="10"/>
            <p:cNvSpPr/>
            <p:nvPr/>
          </p:nvSpPr>
          <p:spPr>
            <a:xfrm flipH="false" flipV="false" rot="0">
              <a:off x="0" y="0"/>
              <a:ext cx="11979648" cy="1934711"/>
            </a:xfrm>
            <a:custGeom>
              <a:avLst/>
              <a:gdLst/>
              <a:ahLst/>
              <a:cxnLst/>
              <a:rect r="r" b="b" t="t" l="l"/>
              <a:pathLst>
                <a:path h="1934711" w="11979648">
                  <a:moveTo>
                    <a:pt x="0" y="0"/>
                  </a:moveTo>
                  <a:lnTo>
                    <a:pt x="11979648" y="0"/>
                  </a:lnTo>
                  <a:lnTo>
                    <a:pt x="11979648" y="1934711"/>
                  </a:lnTo>
                  <a:lnTo>
                    <a:pt x="0" y="1934711"/>
                  </a:lnTo>
                  <a:close/>
                </a:path>
              </a:pathLst>
            </a:custGeom>
            <a:solidFill>
              <a:srgbClr val="000000">
                <a:alpha val="0"/>
              </a:srgbClr>
            </a:solidFill>
          </p:spPr>
        </p:sp>
        <p:sp>
          <p:nvSpPr>
            <p:cNvPr name="TextBox 11" id="11"/>
            <p:cNvSpPr txBox="true"/>
            <p:nvPr/>
          </p:nvSpPr>
          <p:spPr>
            <a:xfrm>
              <a:off x="0" y="-133350"/>
              <a:ext cx="11979648" cy="2068061"/>
            </a:xfrm>
            <a:prstGeom prst="rect">
              <a:avLst/>
            </a:prstGeom>
          </p:spPr>
          <p:txBody>
            <a:bodyPr anchor="t" rtlCol="false" tIns="0" lIns="0" bIns="0" rIns="0"/>
            <a:lstStyle/>
            <a:p>
              <a:pPr algn="ctr">
                <a:lnSpc>
                  <a:spcPts val="11307"/>
                </a:lnSpc>
              </a:pPr>
              <a:r>
                <a:rPr lang="en-US" sz="10006" b="true">
                  <a:solidFill>
                    <a:srgbClr val="FFC331"/>
                  </a:solidFill>
                  <a:latin typeface="Arial Bold"/>
                  <a:ea typeface="Arial Bold"/>
                  <a:cs typeface="Arial Bold"/>
                  <a:sym typeface="Arial Bold"/>
                </a:rPr>
                <a:t>CHƯƠNG 2</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538698" y="2109983"/>
            <a:ext cx="17120211" cy="8052575"/>
            <a:chOff x="0" y="0"/>
            <a:chExt cx="22826948" cy="10736767"/>
          </a:xfrm>
        </p:grpSpPr>
        <p:sp>
          <p:nvSpPr>
            <p:cNvPr name="Freeform 5" id="5"/>
            <p:cNvSpPr/>
            <p:nvPr/>
          </p:nvSpPr>
          <p:spPr>
            <a:xfrm flipH="false" flipV="false" rot="0">
              <a:off x="0" y="0"/>
              <a:ext cx="22826980" cy="10736707"/>
            </a:xfrm>
            <a:custGeom>
              <a:avLst/>
              <a:gdLst/>
              <a:ahLst/>
              <a:cxnLst/>
              <a:rect r="r" b="b" t="t" l="l"/>
              <a:pathLst>
                <a:path h="10736707" w="22826980">
                  <a:moveTo>
                    <a:pt x="0" y="0"/>
                  </a:moveTo>
                  <a:lnTo>
                    <a:pt x="22826980" y="0"/>
                  </a:lnTo>
                  <a:lnTo>
                    <a:pt x="22826980" y="10736707"/>
                  </a:lnTo>
                  <a:lnTo>
                    <a:pt x="0" y="10736707"/>
                  </a:lnTo>
                  <a:lnTo>
                    <a:pt x="0" y="0"/>
                  </a:lnTo>
                  <a:close/>
                </a:path>
              </a:pathLst>
            </a:custGeom>
            <a:blipFill>
              <a:blip r:embed="rId3"/>
              <a:stretch>
                <a:fillRect l="0" t="-99786" r="0" b="-99786"/>
              </a:stretch>
            </a:blipFill>
          </p:spPr>
        </p:sp>
      </p:grpSp>
      <p:grpSp>
        <p:nvGrpSpPr>
          <p:cNvPr name="Group 6" id="6"/>
          <p:cNvGrpSpPr/>
          <p:nvPr/>
        </p:nvGrpSpPr>
        <p:grpSpPr>
          <a:xfrm rot="0">
            <a:off x="1565482" y="3389976"/>
            <a:ext cx="10171793" cy="4801956"/>
            <a:chOff x="0" y="0"/>
            <a:chExt cx="13562391" cy="6402608"/>
          </a:xfrm>
        </p:grpSpPr>
        <p:sp>
          <p:nvSpPr>
            <p:cNvPr name="Freeform 7" id="7"/>
            <p:cNvSpPr/>
            <p:nvPr/>
          </p:nvSpPr>
          <p:spPr>
            <a:xfrm flipH="false" flipV="false" rot="0">
              <a:off x="0" y="0"/>
              <a:ext cx="13562391" cy="6402608"/>
            </a:xfrm>
            <a:custGeom>
              <a:avLst/>
              <a:gdLst/>
              <a:ahLst/>
              <a:cxnLst/>
              <a:rect r="r" b="b" t="t" l="l"/>
              <a:pathLst>
                <a:path h="6402608" w="13562391">
                  <a:moveTo>
                    <a:pt x="0" y="0"/>
                  </a:moveTo>
                  <a:lnTo>
                    <a:pt x="13562391" y="0"/>
                  </a:lnTo>
                  <a:lnTo>
                    <a:pt x="13562391" y="6402608"/>
                  </a:lnTo>
                  <a:lnTo>
                    <a:pt x="0" y="6402608"/>
                  </a:lnTo>
                  <a:close/>
                </a:path>
              </a:pathLst>
            </a:custGeom>
            <a:solidFill>
              <a:srgbClr val="000000">
                <a:alpha val="0"/>
              </a:srgbClr>
            </a:solidFill>
          </p:spPr>
        </p:sp>
        <p:sp>
          <p:nvSpPr>
            <p:cNvPr name="TextBox 8" id="8"/>
            <p:cNvSpPr txBox="true"/>
            <p:nvPr/>
          </p:nvSpPr>
          <p:spPr>
            <a:xfrm>
              <a:off x="0" y="-114300"/>
              <a:ext cx="13562391" cy="6516908"/>
            </a:xfrm>
            <a:prstGeom prst="rect">
              <a:avLst/>
            </a:prstGeom>
          </p:spPr>
          <p:txBody>
            <a:bodyPr anchor="t" rtlCol="false" tIns="0" lIns="0" bIns="0" rIns="0"/>
            <a:lstStyle/>
            <a:p>
              <a:pPr algn="just" marL="677864" indent="-225955" lvl="2">
                <a:lnSpc>
                  <a:spcPts val="4151"/>
                </a:lnSpc>
                <a:buFont typeface="Arial"/>
                <a:buChar char="⚬"/>
              </a:pPr>
              <a:r>
                <a:rPr lang="en-US" sz="2965">
                  <a:solidFill>
                    <a:srgbClr val="FFFFFF"/>
                  </a:solidFill>
                  <a:latin typeface="Arial"/>
                  <a:ea typeface="Arial"/>
                  <a:cs typeface="Arial"/>
                  <a:sym typeface="Arial"/>
                </a:rPr>
                <a:t>Python là một ngôn ngữ lập trình bậc cao, phổ biến trong phát triển web, phần mềm, khoa học dữ liệu và máy học.</a:t>
              </a:r>
            </a:p>
            <a:p>
              <a:pPr algn="just" marL="677864" indent="-225955" lvl="2">
                <a:lnSpc>
                  <a:spcPts val="4151"/>
                </a:lnSpc>
                <a:buFont typeface="Arial"/>
                <a:buChar char="⚬"/>
              </a:pPr>
              <a:r>
                <a:rPr lang="en-US" sz="2965">
                  <a:solidFill>
                    <a:srgbClr val="FFFFFF"/>
                  </a:solidFill>
                  <a:latin typeface="Arial"/>
                  <a:ea typeface="Arial"/>
                  <a:cs typeface="Arial"/>
                  <a:sym typeface="Arial"/>
                </a:rPr>
                <a:t>Hiệu quả, dễ học, đa nền tảng và được cung cấp miễn phí.</a:t>
              </a:r>
            </a:p>
            <a:p>
              <a:pPr algn="just" marL="677864" indent="-225955" lvl="2">
                <a:lnSpc>
                  <a:spcPts val="4151"/>
                </a:lnSpc>
                <a:buFont typeface="Arial"/>
                <a:buChar char="⚬"/>
              </a:pPr>
              <a:r>
                <a:rPr lang="en-US" sz="2965">
                  <a:solidFill>
                    <a:srgbClr val="FFFFFF"/>
                  </a:solidFill>
                  <a:latin typeface="Arial"/>
                  <a:ea typeface="Arial"/>
                  <a:cs typeface="Arial"/>
                  <a:sym typeface="Arial"/>
                </a:rPr>
                <a:t>Guido van Rossum bắt đầu phát triển Python vào cuối thập niên 1980 như một ngôn ngữ kế thừa ABC và ra mắt phiên bản đầu tiên (Python 0.9.0) năm 1991. </a:t>
              </a:r>
            </a:p>
            <a:p>
              <a:pPr algn="just" marL="677864" indent="-225955" lvl="2">
                <a:lnSpc>
                  <a:spcPts val="4151"/>
                </a:lnSpc>
                <a:buFont typeface="Arial"/>
                <a:buChar char="⚬"/>
              </a:pPr>
              <a:r>
                <a:rPr lang="en-US" sz="2965">
                  <a:solidFill>
                    <a:srgbClr val="FFFFFF"/>
                  </a:solidFill>
                  <a:latin typeface="Arial"/>
                  <a:ea typeface="Arial"/>
                  <a:cs typeface="Arial"/>
                  <a:sym typeface="Arial"/>
                </a:rPr>
                <a:t>Phiên bản mới nhất hiện nay là Python 3.13.1</a:t>
              </a:r>
            </a:p>
          </p:txBody>
        </p:sp>
      </p:grpSp>
      <p:sp>
        <p:nvSpPr>
          <p:cNvPr name="Freeform 9" id="9"/>
          <p:cNvSpPr/>
          <p:nvPr/>
        </p:nvSpPr>
        <p:spPr>
          <a:xfrm flipH="false" flipV="false" rot="0">
            <a:off x="13121933" y="3504276"/>
            <a:ext cx="4137367" cy="4114800"/>
          </a:xfrm>
          <a:custGeom>
            <a:avLst/>
            <a:gdLst/>
            <a:ahLst/>
            <a:cxnLst/>
            <a:rect r="r" b="b" t="t" l="l"/>
            <a:pathLst>
              <a:path h="4114800" w="4137367">
                <a:moveTo>
                  <a:pt x="0" y="0"/>
                </a:moveTo>
                <a:lnTo>
                  <a:pt x="4137367" y="0"/>
                </a:lnTo>
                <a:lnTo>
                  <a:pt x="413736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43" r="0" b="-43"/>
            </a:stretch>
          </a:blipFill>
        </p:spPr>
      </p:sp>
      <p:grpSp>
        <p:nvGrpSpPr>
          <p:cNvPr name="Group 10" id="10"/>
          <p:cNvGrpSpPr/>
          <p:nvPr/>
        </p:nvGrpSpPr>
        <p:grpSpPr>
          <a:xfrm rot="0">
            <a:off x="-724818" y="2005857"/>
            <a:ext cx="7801192" cy="573427"/>
            <a:chOff x="0" y="0"/>
            <a:chExt cx="10401589" cy="764569"/>
          </a:xfrm>
        </p:grpSpPr>
        <p:sp>
          <p:nvSpPr>
            <p:cNvPr name="Freeform 11" id="11"/>
            <p:cNvSpPr/>
            <p:nvPr/>
          </p:nvSpPr>
          <p:spPr>
            <a:xfrm flipH="false" flipV="false" rot="0">
              <a:off x="0" y="0"/>
              <a:ext cx="10401589" cy="764569"/>
            </a:xfrm>
            <a:custGeom>
              <a:avLst/>
              <a:gdLst/>
              <a:ahLst/>
              <a:cxnLst/>
              <a:rect r="r" b="b" t="t" l="l"/>
              <a:pathLst>
                <a:path h="764569" w="10401589">
                  <a:moveTo>
                    <a:pt x="0" y="0"/>
                  </a:moveTo>
                  <a:lnTo>
                    <a:pt x="10401589" y="0"/>
                  </a:lnTo>
                  <a:lnTo>
                    <a:pt x="10401589" y="764569"/>
                  </a:lnTo>
                  <a:lnTo>
                    <a:pt x="0" y="764569"/>
                  </a:lnTo>
                  <a:close/>
                </a:path>
              </a:pathLst>
            </a:custGeom>
            <a:solidFill>
              <a:srgbClr val="000000">
                <a:alpha val="0"/>
              </a:srgbClr>
            </a:solidFill>
          </p:spPr>
        </p:sp>
        <p:sp>
          <p:nvSpPr>
            <p:cNvPr name="TextBox 12" id="12"/>
            <p:cNvSpPr txBox="true"/>
            <p:nvPr/>
          </p:nvSpPr>
          <p:spPr>
            <a:xfrm>
              <a:off x="0" y="-142875"/>
              <a:ext cx="10401589" cy="907444"/>
            </a:xfrm>
            <a:prstGeom prst="rect">
              <a:avLst/>
            </a:prstGeom>
          </p:spPr>
          <p:txBody>
            <a:bodyPr anchor="t" rtlCol="false" tIns="0" lIns="0" bIns="0" rIns="0"/>
            <a:lstStyle/>
            <a:p>
              <a:pPr algn="ctr">
                <a:lnSpc>
                  <a:spcPts val="4900"/>
                </a:lnSpc>
              </a:pPr>
              <a:r>
                <a:rPr lang="en-US" sz="3500" b="true">
                  <a:solidFill>
                    <a:srgbClr val="FFFFFF"/>
                  </a:solidFill>
                  <a:latin typeface="Arial Bold"/>
                  <a:ea typeface="Arial Bold"/>
                  <a:cs typeface="Arial Bold"/>
                  <a:sym typeface="Arial Bold"/>
                </a:rPr>
                <a:t>2.1 Ngôn ngữ Python</a:t>
              </a:r>
            </a:p>
          </p:txBody>
        </p:sp>
      </p:grpSp>
      <p:grpSp>
        <p:nvGrpSpPr>
          <p:cNvPr name="Group 13" id="13"/>
          <p:cNvGrpSpPr/>
          <p:nvPr/>
        </p:nvGrpSpPr>
        <p:grpSpPr>
          <a:xfrm rot="0">
            <a:off x="0" y="541533"/>
            <a:ext cx="18288000" cy="1013098"/>
            <a:chOff x="0" y="0"/>
            <a:chExt cx="24384000" cy="1350797"/>
          </a:xfrm>
        </p:grpSpPr>
        <p:sp>
          <p:nvSpPr>
            <p:cNvPr name="Freeform 14" id="14"/>
            <p:cNvSpPr/>
            <p:nvPr/>
          </p:nvSpPr>
          <p:spPr>
            <a:xfrm flipH="false" flipV="false" rot="0">
              <a:off x="0" y="0"/>
              <a:ext cx="24384000" cy="1350797"/>
            </a:xfrm>
            <a:custGeom>
              <a:avLst/>
              <a:gdLst/>
              <a:ahLst/>
              <a:cxnLst/>
              <a:rect r="r" b="b" t="t" l="l"/>
              <a:pathLst>
                <a:path h="1350797" w="24384000">
                  <a:moveTo>
                    <a:pt x="0" y="0"/>
                  </a:moveTo>
                  <a:lnTo>
                    <a:pt x="24384000" y="0"/>
                  </a:lnTo>
                  <a:lnTo>
                    <a:pt x="24384000" y="1350797"/>
                  </a:lnTo>
                  <a:lnTo>
                    <a:pt x="0" y="1350797"/>
                  </a:lnTo>
                  <a:close/>
                </a:path>
              </a:pathLst>
            </a:custGeom>
            <a:solidFill>
              <a:srgbClr val="000000">
                <a:alpha val="0"/>
              </a:srgbClr>
            </a:solidFill>
          </p:spPr>
        </p:sp>
        <p:sp>
          <p:nvSpPr>
            <p:cNvPr name="TextBox 15" id="15"/>
            <p:cNvSpPr txBox="true"/>
            <p:nvPr/>
          </p:nvSpPr>
          <p:spPr>
            <a:xfrm>
              <a:off x="0" y="-95250"/>
              <a:ext cx="24384000" cy="1446047"/>
            </a:xfrm>
            <a:prstGeom prst="rect">
              <a:avLst/>
            </a:prstGeom>
          </p:spPr>
          <p:txBody>
            <a:bodyPr anchor="t" rtlCol="false" tIns="0" lIns="0" bIns="0" rIns="0"/>
            <a:lstStyle/>
            <a:p>
              <a:pPr algn="ctr">
                <a:lnSpc>
                  <a:spcPts val="7909"/>
                </a:lnSpc>
              </a:pPr>
              <a:r>
                <a:rPr lang="en-US" sz="6998" b="true">
                  <a:solidFill>
                    <a:srgbClr val="FFC000"/>
                  </a:solidFill>
                  <a:latin typeface="Arial Bold"/>
                  <a:ea typeface="Arial Bold"/>
                  <a:cs typeface="Arial Bold"/>
                  <a:sym typeface="Arial Bold"/>
                </a:rPr>
                <a:t>CHƯƠNG 2:  NGHIÊN CỨU LÝ THUYẾT</a:t>
              </a:r>
            </a:p>
          </p:txBody>
        </p:sp>
      </p:grpSp>
      <p:grpSp>
        <p:nvGrpSpPr>
          <p:cNvPr name="Group 16" id="16"/>
          <p:cNvGrpSpPr/>
          <p:nvPr/>
        </p:nvGrpSpPr>
        <p:grpSpPr>
          <a:xfrm rot="0">
            <a:off x="0" y="2728306"/>
            <a:ext cx="7801192" cy="526234"/>
            <a:chOff x="0" y="0"/>
            <a:chExt cx="10401589" cy="701645"/>
          </a:xfrm>
        </p:grpSpPr>
        <p:sp>
          <p:nvSpPr>
            <p:cNvPr name="Freeform 17" id="17"/>
            <p:cNvSpPr/>
            <p:nvPr/>
          </p:nvSpPr>
          <p:spPr>
            <a:xfrm flipH="false" flipV="false" rot="0">
              <a:off x="0" y="0"/>
              <a:ext cx="10401589" cy="701645"/>
            </a:xfrm>
            <a:custGeom>
              <a:avLst/>
              <a:gdLst/>
              <a:ahLst/>
              <a:cxnLst/>
              <a:rect r="r" b="b" t="t" l="l"/>
              <a:pathLst>
                <a:path h="701645" w="10401589">
                  <a:moveTo>
                    <a:pt x="0" y="0"/>
                  </a:moveTo>
                  <a:lnTo>
                    <a:pt x="10401589" y="0"/>
                  </a:lnTo>
                  <a:lnTo>
                    <a:pt x="10401589" y="701645"/>
                  </a:lnTo>
                  <a:lnTo>
                    <a:pt x="0" y="701645"/>
                  </a:lnTo>
                  <a:close/>
                </a:path>
              </a:pathLst>
            </a:custGeom>
            <a:solidFill>
              <a:srgbClr val="000000">
                <a:alpha val="0"/>
              </a:srgbClr>
            </a:solidFill>
          </p:spPr>
        </p:sp>
        <p:sp>
          <p:nvSpPr>
            <p:cNvPr name="TextBox 18" id="18"/>
            <p:cNvSpPr txBox="true"/>
            <p:nvPr/>
          </p:nvSpPr>
          <p:spPr>
            <a:xfrm>
              <a:off x="0" y="-123825"/>
              <a:ext cx="10401589" cy="825470"/>
            </a:xfrm>
            <a:prstGeom prst="rect">
              <a:avLst/>
            </a:prstGeom>
          </p:spPr>
          <p:txBody>
            <a:bodyPr anchor="t" rtlCol="false" tIns="0" lIns="0" bIns="0" rIns="0"/>
            <a:lstStyle/>
            <a:p>
              <a:pPr algn="ctr">
                <a:lnSpc>
                  <a:spcPts val="4480"/>
                </a:lnSpc>
              </a:pPr>
              <a:r>
                <a:rPr lang="en-US" sz="3200" b="true">
                  <a:solidFill>
                    <a:srgbClr val="FFFFFF"/>
                  </a:solidFill>
                  <a:latin typeface="Arial Bold"/>
                  <a:ea typeface="Arial Bold"/>
                  <a:cs typeface="Arial Bold"/>
                  <a:sym typeface="Arial Bold"/>
                </a:rPr>
                <a:t>2.1.1 Giới thiệu về Python</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79831" y="1200434"/>
            <a:ext cx="8837269" cy="481312"/>
            <a:chOff x="0" y="0"/>
            <a:chExt cx="11783025" cy="641749"/>
          </a:xfrm>
        </p:grpSpPr>
        <p:sp>
          <p:nvSpPr>
            <p:cNvPr name="Freeform 5" id="5"/>
            <p:cNvSpPr/>
            <p:nvPr/>
          </p:nvSpPr>
          <p:spPr>
            <a:xfrm flipH="false" flipV="false" rot="0">
              <a:off x="0" y="0"/>
              <a:ext cx="11783025" cy="641749"/>
            </a:xfrm>
            <a:custGeom>
              <a:avLst/>
              <a:gdLst/>
              <a:ahLst/>
              <a:cxnLst/>
              <a:rect r="r" b="b" t="t" l="l"/>
              <a:pathLst>
                <a:path h="641749" w="11783025">
                  <a:moveTo>
                    <a:pt x="0" y="0"/>
                  </a:moveTo>
                  <a:lnTo>
                    <a:pt x="11783025" y="0"/>
                  </a:lnTo>
                  <a:lnTo>
                    <a:pt x="11783025" y="641749"/>
                  </a:lnTo>
                  <a:lnTo>
                    <a:pt x="0" y="641749"/>
                  </a:lnTo>
                  <a:close/>
                </a:path>
              </a:pathLst>
            </a:custGeom>
            <a:solidFill>
              <a:srgbClr val="000000">
                <a:alpha val="0"/>
              </a:srgbClr>
            </a:solidFill>
          </p:spPr>
        </p:sp>
        <p:sp>
          <p:nvSpPr>
            <p:cNvPr name="TextBox 6" id="6"/>
            <p:cNvSpPr txBox="true"/>
            <p:nvPr/>
          </p:nvSpPr>
          <p:spPr>
            <a:xfrm>
              <a:off x="0" y="-57150"/>
              <a:ext cx="11783025"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Phát triển web phía máy chủ</a:t>
              </a:r>
            </a:p>
          </p:txBody>
        </p:sp>
      </p:grpSp>
      <p:sp>
        <p:nvSpPr>
          <p:cNvPr name="Freeform 7" id="7"/>
          <p:cNvSpPr/>
          <p:nvPr/>
        </p:nvSpPr>
        <p:spPr>
          <a:xfrm flipH="false" flipV="false" rot="0">
            <a:off x="6698400" y="75753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843458" y="931859"/>
            <a:ext cx="1134139" cy="782582"/>
            <a:chOff x="0" y="0"/>
            <a:chExt cx="1512186" cy="1043442"/>
          </a:xfrm>
        </p:grpSpPr>
        <p:sp>
          <p:nvSpPr>
            <p:cNvPr name="Freeform 9" id="9"/>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0" id="10"/>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01</a:t>
              </a:r>
            </a:p>
          </p:txBody>
        </p:sp>
      </p:grpSp>
      <p:sp>
        <p:nvSpPr>
          <p:cNvPr name="Freeform 11" id="11"/>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5" id="15"/>
          <p:cNvGrpSpPr/>
          <p:nvPr/>
        </p:nvGrpSpPr>
        <p:grpSpPr>
          <a:xfrm rot="0">
            <a:off x="6584691" y="8684422"/>
            <a:ext cx="1134139" cy="782581"/>
            <a:chOff x="0" y="0"/>
            <a:chExt cx="1512186" cy="1043442"/>
          </a:xfrm>
        </p:grpSpPr>
        <p:sp>
          <p:nvSpPr>
            <p:cNvPr name="Freeform 16" id="16"/>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7" id="17"/>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05</a:t>
              </a:r>
            </a:p>
          </p:txBody>
        </p:sp>
      </p:grpSp>
      <p:sp>
        <p:nvSpPr>
          <p:cNvPr name="Freeform 18" id="18"/>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9" id="19"/>
          <p:cNvGrpSpPr/>
          <p:nvPr/>
        </p:nvGrpSpPr>
        <p:grpSpPr>
          <a:xfrm rot="0">
            <a:off x="501646" y="4172581"/>
            <a:ext cx="4384119" cy="1384300"/>
            <a:chOff x="0" y="0"/>
            <a:chExt cx="5845492" cy="1845733"/>
          </a:xfrm>
        </p:grpSpPr>
        <p:sp>
          <p:nvSpPr>
            <p:cNvPr name="Freeform 20" id="20"/>
            <p:cNvSpPr/>
            <p:nvPr/>
          </p:nvSpPr>
          <p:spPr>
            <a:xfrm flipH="false" flipV="false" rot="0">
              <a:off x="0" y="0"/>
              <a:ext cx="5845492" cy="1845733"/>
            </a:xfrm>
            <a:custGeom>
              <a:avLst/>
              <a:gdLst/>
              <a:ahLst/>
              <a:cxnLst/>
              <a:rect r="r" b="b" t="t" l="l"/>
              <a:pathLst>
                <a:path h="1845733" w="5845492">
                  <a:moveTo>
                    <a:pt x="0" y="0"/>
                  </a:moveTo>
                  <a:lnTo>
                    <a:pt x="5845492" y="0"/>
                  </a:lnTo>
                  <a:lnTo>
                    <a:pt x="5845492" y="1845733"/>
                  </a:lnTo>
                  <a:lnTo>
                    <a:pt x="0" y="1845733"/>
                  </a:lnTo>
                  <a:close/>
                </a:path>
              </a:pathLst>
            </a:custGeom>
            <a:solidFill>
              <a:srgbClr val="000000">
                <a:alpha val="0"/>
              </a:srgbClr>
            </a:solidFill>
          </p:spPr>
        </p:sp>
        <p:sp>
          <p:nvSpPr>
            <p:cNvPr name="TextBox 21" id="21"/>
            <p:cNvSpPr txBox="true"/>
            <p:nvPr/>
          </p:nvSpPr>
          <p:spPr>
            <a:xfrm>
              <a:off x="0" y="-76200"/>
              <a:ext cx="5845492" cy="1921933"/>
            </a:xfrm>
            <a:prstGeom prst="rect">
              <a:avLst/>
            </a:prstGeom>
          </p:spPr>
          <p:txBody>
            <a:bodyPr anchor="t" rtlCol="false" tIns="0" lIns="0" bIns="0" rIns="0"/>
            <a:lstStyle/>
            <a:p>
              <a:pPr algn="ctr">
                <a:lnSpc>
                  <a:spcPts val="5598"/>
                </a:lnSpc>
              </a:pPr>
              <a:r>
                <a:rPr lang="en-US" sz="3999" b="true">
                  <a:solidFill>
                    <a:srgbClr val="FFFFFF"/>
                  </a:solidFill>
                  <a:latin typeface="DejaVu Serif Bold"/>
                  <a:ea typeface="DejaVu Serif Bold"/>
                  <a:cs typeface="DejaVu Serif Bold"/>
                  <a:sym typeface="DejaVu Serif Bold"/>
                </a:rPr>
                <a:t>2.1.2 Ứng dụng</a:t>
              </a:r>
            </a:p>
            <a:p>
              <a:pPr algn="ctr">
                <a:lnSpc>
                  <a:spcPts val="5598"/>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79831" y="1200434"/>
            <a:ext cx="8837269" cy="481312"/>
            <a:chOff x="0" y="0"/>
            <a:chExt cx="11783025" cy="641749"/>
          </a:xfrm>
        </p:grpSpPr>
        <p:sp>
          <p:nvSpPr>
            <p:cNvPr name="Freeform 5" id="5"/>
            <p:cNvSpPr/>
            <p:nvPr/>
          </p:nvSpPr>
          <p:spPr>
            <a:xfrm flipH="false" flipV="false" rot="0">
              <a:off x="0" y="0"/>
              <a:ext cx="11783025" cy="641749"/>
            </a:xfrm>
            <a:custGeom>
              <a:avLst/>
              <a:gdLst/>
              <a:ahLst/>
              <a:cxnLst/>
              <a:rect r="r" b="b" t="t" l="l"/>
              <a:pathLst>
                <a:path h="641749" w="11783025">
                  <a:moveTo>
                    <a:pt x="0" y="0"/>
                  </a:moveTo>
                  <a:lnTo>
                    <a:pt x="11783025" y="0"/>
                  </a:lnTo>
                  <a:lnTo>
                    <a:pt x="11783025" y="641749"/>
                  </a:lnTo>
                  <a:lnTo>
                    <a:pt x="0" y="641749"/>
                  </a:lnTo>
                  <a:close/>
                </a:path>
              </a:pathLst>
            </a:custGeom>
            <a:solidFill>
              <a:srgbClr val="000000">
                <a:alpha val="0"/>
              </a:srgbClr>
            </a:solidFill>
          </p:spPr>
        </p:sp>
        <p:sp>
          <p:nvSpPr>
            <p:cNvPr name="TextBox 6" id="6"/>
            <p:cNvSpPr txBox="true"/>
            <p:nvPr/>
          </p:nvSpPr>
          <p:spPr>
            <a:xfrm>
              <a:off x="0" y="-57150"/>
              <a:ext cx="11783025"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Phát triển web phía máy chủ</a:t>
              </a:r>
            </a:p>
          </p:txBody>
        </p:sp>
      </p:grpSp>
      <p:sp>
        <p:nvSpPr>
          <p:cNvPr name="Freeform 7" id="7"/>
          <p:cNvSpPr/>
          <p:nvPr/>
        </p:nvSpPr>
        <p:spPr>
          <a:xfrm flipH="false" flipV="false" rot="0">
            <a:off x="6698400" y="75753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843458" y="931859"/>
            <a:ext cx="1134139" cy="782582"/>
            <a:chOff x="0" y="0"/>
            <a:chExt cx="1512186" cy="1043442"/>
          </a:xfrm>
        </p:grpSpPr>
        <p:sp>
          <p:nvSpPr>
            <p:cNvPr name="Freeform 9" id="9"/>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0" id="10"/>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01</a:t>
              </a:r>
            </a:p>
          </p:txBody>
        </p:sp>
      </p:grpSp>
      <p:grpSp>
        <p:nvGrpSpPr>
          <p:cNvPr name="Group 11" id="11"/>
          <p:cNvGrpSpPr/>
          <p:nvPr/>
        </p:nvGrpSpPr>
        <p:grpSpPr>
          <a:xfrm rot="0">
            <a:off x="7212563" y="2685990"/>
            <a:ext cx="10046737" cy="1424256"/>
            <a:chOff x="0" y="0"/>
            <a:chExt cx="13395649" cy="1899008"/>
          </a:xfrm>
        </p:grpSpPr>
        <p:grpSp>
          <p:nvGrpSpPr>
            <p:cNvPr name="Group 12" id="12"/>
            <p:cNvGrpSpPr/>
            <p:nvPr/>
          </p:nvGrpSpPr>
          <p:grpSpPr>
            <a:xfrm rot="0">
              <a:off x="2129168" y="590528"/>
              <a:ext cx="11266481" cy="641749"/>
              <a:chOff x="0" y="0"/>
              <a:chExt cx="11266481" cy="641749"/>
            </a:xfrm>
          </p:grpSpPr>
          <p:sp>
            <p:nvSpPr>
              <p:cNvPr name="Freeform 13" id="13"/>
              <p:cNvSpPr/>
              <p:nvPr/>
            </p:nvSpPr>
            <p:spPr>
              <a:xfrm flipH="false" flipV="false" rot="0">
                <a:off x="0" y="0"/>
                <a:ext cx="11266481" cy="641749"/>
              </a:xfrm>
              <a:custGeom>
                <a:avLst/>
                <a:gdLst/>
                <a:ahLst/>
                <a:cxnLst/>
                <a:rect r="r" b="b" t="t" l="l"/>
                <a:pathLst>
                  <a:path h="641749" w="11266481">
                    <a:moveTo>
                      <a:pt x="0" y="0"/>
                    </a:moveTo>
                    <a:lnTo>
                      <a:pt x="11266481" y="0"/>
                    </a:lnTo>
                    <a:lnTo>
                      <a:pt x="11266481" y="641749"/>
                    </a:lnTo>
                    <a:lnTo>
                      <a:pt x="0" y="641749"/>
                    </a:lnTo>
                    <a:close/>
                  </a:path>
                </a:pathLst>
              </a:custGeom>
              <a:solidFill>
                <a:srgbClr val="000000">
                  <a:alpha val="0"/>
                </a:srgbClr>
              </a:solidFill>
            </p:spPr>
          </p:sp>
          <p:sp>
            <p:nvSpPr>
              <p:cNvPr name="TextBox 14" id="14"/>
              <p:cNvSpPr txBox="true"/>
              <p:nvPr/>
            </p:nvSpPr>
            <p:spPr>
              <a:xfrm>
                <a:off x="0" y="-57150"/>
                <a:ext cx="11266481"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Tự động hóa</a:t>
                </a:r>
              </a:p>
            </p:txBody>
          </p:sp>
        </p:grpSp>
        <p:sp>
          <p:nvSpPr>
            <p:cNvPr name="Freeform 15" id="15"/>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93411" y="188835"/>
              <a:ext cx="1512186" cy="1043442"/>
              <a:chOff x="0" y="0"/>
              <a:chExt cx="1512186" cy="1043442"/>
            </a:xfrm>
          </p:grpSpPr>
          <p:sp>
            <p:nvSpPr>
              <p:cNvPr name="Freeform 17" id="17"/>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8" id="18"/>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02</a:t>
                </a:r>
              </a:p>
            </p:txBody>
          </p:sp>
        </p:grpSp>
      </p:grpSp>
      <p:sp>
        <p:nvSpPr>
          <p:cNvPr name="Freeform 19" id="19"/>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4" id="24"/>
          <p:cNvGrpSpPr/>
          <p:nvPr/>
        </p:nvGrpSpPr>
        <p:grpSpPr>
          <a:xfrm rot="0">
            <a:off x="501646" y="4172581"/>
            <a:ext cx="4384119" cy="1384300"/>
            <a:chOff x="0" y="0"/>
            <a:chExt cx="5845492" cy="1845733"/>
          </a:xfrm>
        </p:grpSpPr>
        <p:sp>
          <p:nvSpPr>
            <p:cNvPr name="Freeform 25" id="25"/>
            <p:cNvSpPr/>
            <p:nvPr/>
          </p:nvSpPr>
          <p:spPr>
            <a:xfrm flipH="false" flipV="false" rot="0">
              <a:off x="0" y="0"/>
              <a:ext cx="5845492" cy="1845733"/>
            </a:xfrm>
            <a:custGeom>
              <a:avLst/>
              <a:gdLst/>
              <a:ahLst/>
              <a:cxnLst/>
              <a:rect r="r" b="b" t="t" l="l"/>
              <a:pathLst>
                <a:path h="1845733" w="5845492">
                  <a:moveTo>
                    <a:pt x="0" y="0"/>
                  </a:moveTo>
                  <a:lnTo>
                    <a:pt x="5845492" y="0"/>
                  </a:lnTo>
                  <a:lnTo>
                    <a:pt x="5845492" y="1845733"/>
                  </a:lnTo>
                  <a:lnTo>
                    <a:pt x="0" y="1845733"/>
                  </a:lnTo>
                  <a:close/>
                </a:path>
              </a:pathLst>
            </a:custGeom>
            <a:solidFill>
              <a:srgbClr val="000000">
                <a:alpha val="0"/>
              </a:srgbClr>
            </a:solidFill>
          </p:spPr>
        </p:sp>
        <p:sp>
          <p:nvSpPr>
            <p:cNvPr name="TextBox 26" id="26"/>
            <p:cNvSpPr txBox="true"/>
            <p:nvPr/>
          </p:nvSpPr>
          <p:spPr>
            <a:xfrm>
              <a:off x="0" y="-76200"/>
              <a:ext cx="5845492" cy="1921933"/>
            </a:xfrm>
            <a:prstGeom prst="rect">
              <a:avLst/>
            </a:prstGeom>
          </p:spPr>
          <p:txBody>
            <a:bodyPr anchor="t" rtlCol="false" tIns="0" lIns="0" bIns="0" rIns="0"/>
            <a:lstStyle/>
            <a:p>
              <a:pPr algn="ctr">
                <a:lnSpc>
                  <a:spcPts val="5598"/>
                </a:lnSpc>
              </a:pPr>
              <a:r>
                <a:rPr lang="en-US" sz="3999" b="true">
                  <a:solidFill>
                    <a:srgbClr val="FFFFFF"/>
                  </a:solidFill>
                  <a:latin typeface="DejaVu Serif Bold"/>
                  <a:ea typeface="DejaVu Serif Bold"/>
                  <a:cs typeface="DejaVu Serif Bold"/>
                  <a:sym typeface="DejaVu Serif Bold"/>
                </a:rPr>
                <a:t>2.1.2 Ứng dụng</a:t>
              </a:r>
            </a:p>
            <a:p>
              <a:pPr algn="ctr">
                <a:lnSpc>
                  <a:spcPts val="5598"/>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79831" y="1200434"/>
            <a:ext cx="8837269" cy="481312"/>
            <a:chOff x="0" y="0"/>
            <a:chExt cx="11783025" cy="641749"/>
          </a:xfrm>
        </p:grpSpPr>
        <p:sp>
          <p:nvSpPr>
            <p:cNvPr name="Freeform 5" id="5"/>
            <p:cNvSpPr/>
            <p:nvPr/>
          </p:nvSpPr>
          <p:spPr>
            <a:xfrm flipH="false" flipV="false" rot="0">
              <a:off x="0" y="0"/>
              <a:ext cx="11783025" cy="641749"/>
            </a:xfrm>
            <a:custGeom>
              <a:avLst/>
              <a:gdLst/>
              <a:ahLst/>
              <a:cxnLst/>
              <a:rect r="r" b="b" t="t" l="l"/>
              <a:pathLst>
                <a:path h="641749" w="11783025">
                  <a:moveTo>
                    <a:pt x="0" y="0"/>
                  </a:moveTo>
                  <a:lnTo>
                    <a:pt x="11783025" y="0"/>
                  </a:lnTo>
                  <a:lnTo>
                    <a:pt x="11783025" y="641749"/>
                  </a:lnTo>
                  <a:lnTo>
                    <a:pt x="0" y="641749"/>
                  </a:lnTo>
                  <a:close/>
                </a:path>
              </a:pathLst>
            </a:custGeom>
            <a:solidFill>
              <a:srgbClr val="000000">
                <a:alpha val="0"/>
              </a:srgbClr>
            </a:solidFill>
          </p:spPr>
        </p:sp>
        <p:sp>
          <p:nvSpPr>
            <p:cNvPr name="TextBox 6" id="6"/>
            <p:cNvSpPr txBox="true"/>
            <p:nvPr/>
          </p:nvSpPr>
          <p:spPr>
            <a:xfrm>
              <a:off x="0" y="-57150"/>
              <a:ext cx="11783025"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Phát triển web phía máy chủ</a:t>
              </a:r>
            </a:p>
          </p:txBody>
        </p:sp>
      </p:grpSp>
      <p:sp>
        <p:nvSpPr>
          <p:cNvPr name="Freeform 7" id="7"/>
          <p:cNvSpPr/>
          <p:nvPr/>
        </p:nvSpPr>
        <p:spPr>
          <a:xfrm flipH="false" flipV="false" rot="0">
            <a:off x="6698400" y="75753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843458" y="931859"/>
            <a:ext cx="1134139" cy="782582"/>
            <a:chOff x="0" y="0"/>
            <a:chExt cx="1512186" cy="1043442"/>
          </a:xfrm>
        </p:grpSpPr>
        <p:sp>
          <p:nvSpPr>
            <p:cNvPr name="Freeform 9" id="9"/>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0" id="10"/>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01</a:t>
              </a:r>
            </a:p>
          </p:txBody>
        </p:sp>
      </p:grpSp>
      <p:grpSp>
        <p:nvGrpSpPr>
          <p:cNvPr name="Group 11" id="11"/>
          <p:cNvGrpSpPr/>
          <p:nvPr/>
        </p:nvGrpSpPr>
        <p:grpSpPr>
          <a:xfrm rot="0">
            <a:off x="7212563" y="2685990"/>
            <a:ext cx="10046737" cy="1424256"/>
            <a:chOff x="0" y="0"/>
            <a:chExt cx="13395649" cy="1899008"/>
          </a:xfrm>
        </p:grpSpPr>
        <p:grpSp>
          <p:nvGrpSpPr>
            <p:cNvPr name="Group 12" id="12"/>
            <p:cNvGrpSpPr/>
            <p:nvPr/>
          </p:nvGrpSpPr>
          <p:grpSpPr>
            <a:xfrm rot="0">
              <a:off x="2129168" y="590528"/>
              <a:ext cx="11266481" cy="641749"/>
              <a:chOff x="0" y="0"/>
              <a:chExt cx="11266481" cy="641749"/>
            </a:xfrm>
          </p:grpSpPr>
          <p:sp>
            <p:nvSpPr>
              <p:cNvPr name="Freeform 13" id="13"/>
              <p:cNvSpPr/>
              <p:nvPr/>
            </p:nvSpPr>
            <p:spPr>
              <a:xfrm flipH="false" flipV="false" rot="0">
                <a:off x="0" y="0"/>
                <a:ext cx="11266481" cy="641749"/>
              </a:xfrm>
              <a:custGeom>
                <a:avLst/>
                <a:gdLst/>
                <a:ahLst/>
                <a:cxnLst/>
                <a:rect r="r" b="b" t="t" l="l"/>
                <a:pathLst>
                  <a:path h="641749" w="11266481">
                    <a:moveTo>
                      <a:pt x="0" y="0"/>
                    </a:moveTo>
                    <a:lnTo>
                      <a:pt x="11266481" y="0"/>
                    </a:lnTo>
                    <a:lnTo>
                      <a:pt x="11266481" y="641749"/>
                    </a:lnTo>
                    <a:lnTo>
                      <a:pt x="0" y="641749"/>
                    </a:lnTo>
                    <a:close/>
                  </a:path>
                </a:pathLst>
              </a:custGeom>
              <a:solidFill>
                <a:srgbClr val="000000">
                  <a:alpha val="0"/>
                </a:srgbClr>
              </a:solidFill>
            </p:spPr>
          </p:sp>
          <p:sp>
            <p:nvSpPr>
              <p:cNvPr name="TextBox 14" id="14"/>
              <p:cNvSpPr txBox="true"/>
              <p:nvPr/>
            </p:nvSpPr>
            <p:spPr>
              <a:xfrm>
                <a:off x="0" y="-57150"/>
                <a:ext cx="11266481"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Tự động hóa</a:t>
                </a:r>
              </a:p>
            </p:txBody>
          </p:sp>
        </p:grpSp>
        <p:sp>
          <p:nvSpPr>
            <p:cNvPr name="Freeform 15" id="15"/>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93411" y="188835"/>
              <a:ext cx="1512186" cy="1043442"/>
              <a:chOff x="0" y="0"/>
              <a:chExt cx="1512186" cy="1043442"/>
            </a:xfrm>
          </p:grpSpPr>
          <p:sp>
            <p:nvSpPr>
              <p:cNvPr name="Freeform 17" id="17"/>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8" id="18"/>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02</a:t>
                </a:r>
              </a:p>
            </p:txBody>
          </p:sp>
        </p:grpSp>
      </p:grpSp>
      <p:grpSp>
        <p:nvGrpSpPr>
          <p:cNvPr name="Group 19" id="19"/>
          <p:cNvGrpSpPr/>
          <p:nvPr/>
        </p:nvGrpSpPr>
        <p:grpSpPr>
          <a:xfrm rot="0">
            <a:off x="7443087" y="4844754"/>
            <a:ext cx="10399525" cy="1424256"/>
            <a:chOff x="0" y="0"/>
            <a:chExt cx="13866033" cy="1899008"/>
          </a:xfrm>
        </p:grpSpPr>
        <p:grpSp>
          <p:nvGrpSpPr>
            <p:cNvPr name="Group 20" id="20"/>
            <p:cNvGrpSpPr/>
            <p:nvPr/>
          </p:nvGrpSpPr>
          <p:grpSpPr>
            <a:xfrm rot="0">
              <a:off x="2485020" y="556825"/>
              <a:ext cx="11381013" cy="641749"/>
              <a:chOff x="0" y="0"/>
              <a:chExt cx="11381013" cy="641749"/>
            </a:xfrm>
          </p:grpSpPr>
          <p:sp>
            <p:nvSpPr>
              <p:cNvPr name="Freeform 21" id="21"/>
              <p:cNvSpPr/>
              <p:nvPr/>
            </p:nvSpPr>
            <p:spPr>
              <a:xfrm flipH="false" flipV="false" rot="0">
                <a:off x="0" y="0"/>
                <a:ext cx="11381013" cy="641749"/>
              </a:xfrm>
              <a:custGeom>
                <a:avLst/>
                <a:gdLst/>
                <a:ahLst/>
                <a:cxnLst/>
                <a:rect r="r" b="b" t="t" l="l"/>
                <a:pathLst>
                  <a:path h="641749" w="11381013">
                    <a:moveTo>
                      <a:pt x="0" y="0"/>
                    </a:moveTo>
                    <a:lnTo>
                      <a:pt x="11381013" y="0"/>
                    </a:lnTo>
                    <a:lnTo>
                      <a:pt x="11381013" y="641749"/>
                    </a:lnTo>
                    <a:lnTo>
                      <a:pt x="0" y="641749"/>
                    </a:lnTo>
                    <a:close/>
                  </a:path>
                </a:pathLst>
              </a:custGeom>
              <a:solidFill>
                <a:srgbClr val="000000">
                  <a:alpha val="0"/>
                </a:srgbClr>
              </a:solidFill>
            </p:spPr>
          </p:sp>
          <p:sp>
            <p:nvSpPr>
              <p:cNvPr name="TextBox 22" id="22"/>
              <p:cNvSpPr txBox="true"/>
              <p:nvPr/>
            </p:nvSpPr>
            <p:spPr>
              <a:xfrm>
                <a:off x="0" y="-57150"/>
                <a:ext cx="11381013"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Khoa học máy tính</a:t>
                </a:r>
              </a:p>
            </p:txBody>
          </p:sp>
        </p:grpSp>
        <p:sp>
          <p:nvSpPr>
            <p:cNvPr name="Freeform 23" id="23"/>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193411" y="221307"/>
              <a:ext cx="1512186" cy="1043442"/>
              <a:chOff x="0" y="0"/>
              <a:chExt cx="1512186" cy="1043442"/>
            </a:xfrm>
          </p:grpSpPr>
          <p:sp>
            <p:nvSpPr>
              <p:cNvPr name="Freeform 25" id="25"/>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26" id="26"/>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03</a:t>
                </a:r>
              </a:p>
            </p:txBody>
          </p:sp>
        </p:grpSp>
      </p:grpSp>
      <p:sp>
        <p:nvSpPr>
          <p:cNvPr name="Freeform 27" id="27"/>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0" id="30"/>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2" id="32"/>
          <p:cNvGrpSpPr/>
          <p:nvPr/>
        </p:nvGrpSpPr>
        <p:grpSpPr>
          <a:xfrm rot="0">
            <a:off x="501646" y="4172581"/>
            <a:ext cx="4384119" cy="1384300"/>
            <a:chOff x="0" y="0"/>
            <a:chExt cx="5845492" cy="1845733"/>
          </a:xfrm>
        </p:grpSpPr>
        <p:sp>
          <p:nvSpPr>
            <p:cNvPr name="Freeform 33" id="33"/>
            <p:cNvSpPr/>
            <p:nvPr/>
          </p:nvSpPr>
          <p:spPr>
            <a:xfrm flipH="false" flipV="false" rot="0">
              <a:off x="0" y="0"/>
              <a:ext cx="5845492" cy="1845733"/>
            </a:xfrm>
            <a:custGeom>
              <a:avLst/>
              <a:gdLst/>
              <a:ahLst/>
              <a:cxnLst/>
              <a:rect r="r" b="b" t="t" l="l"/>
              <a:pathLst>
                <a:path h="1845733" w="5845492">
                  <a:moveTo>
                    <a:pt x="0" y="0"/>
                  </a:moveTo>
                  <a:lnTo>
                    <a:pt x="5845492" y="0"/>
                  </a:lnTo>
                  <a:lnTo>
                    <a:pt x="5845492" y="1845733"/>
                  </a:lnTo>
                  <a:lnTo>
                    <a:pt x="0" y="1845733"/>
                  </a:lnTo>
                  <a:close/>
                </a:path>
              </a:pathLst>
            </a:custGeom>
            <a:solidFill>
              <a:srgbClr val="000000">
                <a:alpha val="0"/>
              </a:srgbClr>
            </a:solidFill>
          </p:spPr>
        </p:sp>
        <p:sp>
          <p:nvSpPr>
            <p:cNvPr name="TextBox 34" id="34"/>
            <p:cNvSpPr txBox="true"/>
            <p:nvPr/>
          </p:nvSpPr>
          <p:spPr>
            <a:xfrm>
              <a:off x="0" y="-76200"/>
              <a:ext cx="5845492" cy="1921933"/>
            </a:xfrm>
            <a:prstGeom prst="rect">
              <a:avLst/>
            </a:prstGeom>
          </p:spPr>
          <p:txBody>
            <a:bodyPr anchor="t" rtlCol="false" tIns="0" lIns="0" bIns="0" rIns="0"/>
            <a:lstStyle/>
            <a:p>
              <a:pPr algn="ctr">
                <a:lnSpc>
                  <a:spcPts val="5598"/>
                </a:lnSpc>
              </a:pPr>
              <a:r>
                <a:rPr lang="en-US" sz="3999" b="true">
                  <a:solidFill>
                    <a:srgbClr val="FFFFFF"/>
                  </a:solidFill>
                  <a:latin typeface="DejaVu Serif Bold"/>
                  <a:ea typeface="DejaVu Serif Bold"/>
                  <a:cs typeface="DejaVu Serif Bold"/>
                  <a:sym typeface="DejaVu Serif Bold"/>
                </a:rPr>
                <a:t>2.1.2 Ứng dụng</a:t>
              </a:r>
            </a:p>
            <a:p>
              <a:pPr algn="ctr">
                <a:lnSpc>
                  <a:spcPts val="5598"/>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79831" y="1200434"/>
            <a:ext cx="8837269" cy="481312"/>
            <a:chOff x="0" y="0"/>
            <a:chExt cx="11783025" cy="641749"/>
          </a:xfrm>
        </p:grpSpPr>
        <p:sp>
          <p:nvSpPr>
            <p:cNvPr name="Freeform 5" id="5"/>
            <p:cNvSpPr/>
            <p:nvPr/>
          </p:nvSpPr>
          <p:spPr>
            <a:xfrm flipH="false" flipV="false" rot="0">
              <a:off x="0" y="0"/>
              <a:ext cx="11783025" cy="641749"/>
            </a:xfrm>
            <a:custGeom>
              <a:avLst/>
              <a:gdLst/>
              <a:ahLst/>
              <a:cxnLst/>
              <a:rect r="r" b="b" t="t" l="l"/>
              <a:pathLst>
                <a:path h="641749" w="11783025">
                  <a:moveTo>
                    <a:pt x="0" y="0"/>
                  </a:moveTo>
                  <a:lnTo>
                    <a:pt x="11783025" y="0"/>
                  </a:lnTo>
                  <a:lnTo>
                    <a:pt x="11783025" y="641749"/>
                  </a:lnTo>
                  <a:lnTo>
                    <a:pt x="0" y="641749"/>
                  </a:lnTo>
                  <a:close/>
                </a:path>
              </a:pathLst>
            </a:custGeom>
            <a:solidFill>
              <a:srgbClr val="000000">
                <a:alpha val="0"/>
              </a:srgbClr>
            </a:solidFill>
          </p:spPr>
        </p:sp>
        <p:sp>
          <p:nvSpPr>
            <p:cNvPr name="TextBox 6" id="6"/>
            <p:cNvSpPr txBox="true"/>
            <p:nvPr/>
          </p:nvSpPr>
          <p:spPr>
            <a:xfrm>
              <a:off x="0" y="-57150"/>
              <a:ext cx="11783025"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Phát triển web phía máy chủ</a:t>
              </a:r>
            </a:p>
          </p:txBody>
        </p:sp>
      </p:grpSp>
      <p:sp>
        <p:nvSpPr>
          <p:cNvPr name="Freeform 7" id="7"/>
          <p:cNvSpPr/>
          <p:nvPr/>
        </p:nvSpPr>
        <p:spPr>
          <a:xfrm flipH="false" flipV="false" rot="0">
            <a:off x="6698400" y="75753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843458" y="931859"/>
            <a:ext cx="1134139" cy="782582"/>
            <a:chOff x="0" y="0"/>
            <a:chExt cx="1512186" cy="1043442"/>
          </a:xfrm>
        </p:grpSpPr>
        <p:sp>
          <p:nvSpPr>
            <p:cNvPr name="Freeform 9" id="9"/>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0" id="10"/>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01</a:t>
              </a:r>
            </a:p>
          </p:txBody>
        </p:sp>
      </p:grpSp>
      <p:grpSp>
        <p:nvGrpSpPr>
          <p:cNvPr name="Group 11" id="11"/>
          <p:cNvGrpSpPr/>
          <p:nvPr/>
        </p:nvGrpSpPr>
        <p:grpSpPr>
          <a:xfrm rot="0">
            <a:off x="7212563" y="2685990"/>
            <a:ext cx="10046737" cy="1424256"/>
            <a:chOff x="0" y="0"/>
            <a:chExt cx="13395649" cy="1899008"/>
          </a:xfrm>
        </p:grpSpPr>
        <p:grpSp>
          <p:nvGrpSpPr>
            <p:cNvPr name="Group 12" id="12"/>
            <p:cNvGrpSpPr/>
            <p:nvPr/>
          </p:nvGrpSpPr>
          <p:grpSpPr>
            <a:xfrm rot="0">
              <a:off x="2129168" y="590528"/>
              <a:ext cx="11266481" cy="641749"/>
              <a:chOff x="0" y="0"/>
              <a:chExt cx="11266481" cy="641749"/>
            </a:xfrm>
          </p:grpSpPr>
          <p:sp>
            <p:nvSpPr>
              <p:cNvPr name="Freeform 13" id="13"/>
              <p:cNvSpPr/>
              <p:nvPr/>
            </p:nvSpPr>
            <p:spPr>
              <a:xfrm flipH="false" flipV="false" rot="0">
                <a:off x="0" y="0"/>
                <a:ext cx="11266481" cy="641749"/>
              </a:xfrm>
              <a:custGeom>
                <a:avLst/>
                <a:gdLst/>
                <a:ahLst/>
                <a:cxnLst/>
                <a:rect r="r" b="b" t="t" l="l"/>
                <a:pathLst>
                  <a:path h="641749" w="11266481">
                    <a:moveTo>
                      <a:pt x="0" y="0"/>
                    </a:moveTo>
                    <a:lnTo>
                      <a:pt x="11266481" y="0"/>
                    </a:lnTo>
                    <a:lnTo>
                      <a:pt x="11266481" y="641749"/>
                    </a:lnTo>
                    <a:lnTo>
                      <a:pt x="0" y="641749"/>
                    </a:lnTo>
                    <a:close/>
                  </a:path>
                </a:pathLst>
              </a:custGeom>
              <a:solidFill>
                <a:srgbClr val="000000">
                  <a:alpha val="0"/>
                </a:srgbClr>
              </a:solidFill>
            </p:spPr>
          </p:sp>
          <p:sp>
            <p:nvSpPr>
              <p:cNvPr name="TextBox 14" id="14"/>
              <p:cNvSpPr txBox="true"/>
              <p:nvPr/>
            </p:nvSpPr>
            <p:spPr>
              <a:xfrm>
                <a:off x="0" y="-57150"/>
                <a:ext cx="11266481"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Tự động hóa</a:t>
                </a:r>
              </a:p>
            </p:txBody>
          </p:sp>
        </p:grpSp>
        <p:sp>
          <p:nvSpPr>
            <p:cNvPr name="Freeform 15" id="15"/>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93411" y="188835"/>
              <a:ext cx="1512186" cy="1043442"/>
              <a:chOff x="0" y="0"/>
              <a:chExt cx="1512186" cy="1043442"/>
            </a:xfrm>
          </p:grpSpPr>
          <p:sp>
            <p:nvSpPr>
              <p:cNvPr name="Freeform 17" id="17"/>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8" id="18"/>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02</a:t>
                </a:r>
              </a:p>
            </p:txBody>
          </p:sp>
        </p:grpSp>
      </p:grpSp>
      <p:grpSp>
        <p:nvGrpSpPr>
          <p:cNvPr name="Group 19" id="19"/>
          <p:cNvGrpSpPr/>
          <p:nvPr/>
        </p:nvGrpSpPr>
        <p:grpSpPr>
          <a:xfrm rot="0">
            <a:off x="7443087" y="4844754"/>
            <a:ext cx="10399525" cy="1424256"/>
            <a:chOff x="0" y="0"/>
            <a:chExt cx="13866033" cy="1899008"/>
          </a:xfrm>
        </p:grpSpPr>
        <p:grpSp>
          <p:nvGrpSpPr>
            <p:cNvPr name="Group 20" id="20"/>
            <p:cNvGrpSpPr/>
            <p:nvPr/>
          </p:nvGrpSpPr>
          <p:grpSpPr>
            <a:xfrm rot="0">
              <a:off x="2485020" y="556825"/>
              <a:ext cx="11381013" cy="641749"/>
              <a:chOff x="0" y="0"/>
              <a:chExt cx="11381013" cy="641749"/>
            </a:xfrm>
          </p:grpSpPr>
          <p:sp>
            <p:nvSpPr>
              <p:cNvPr name="Freeform 21" id="21"/>
              <p:cNvSpPr/>
              <p:nvPr/>
            </p:nvSpPr>
            <p:spPr>
              <a:xfrm flipH="false" flipV="false" rot="0">
                <a:off x="0" y="0"/>
                <a:ext cx="11381013" cy="641749"/>
              </a:xfrm>
              <a:custGeom>
                <a:avLst/>
                <a:gdLst/>
                <a:ahLst/>
                <a:cxnLst/>
                <a:rect r="r" b="b" t="t" l="l"/>
                <a:pathLst>
                  <a:path h="641749" w="11381013">
                    <a:moveTo>
                      <a:pt x="0" y="0"/>
                    </a:moveTo>
                    <a:lnTo>
                      <a:pt x="11381013" y="0"/>
                    </a:lnTo>
                    <a:lnTo>
                      <a:pt x="11381013" y="641749"/>
                    </a:lnTo>
                    <a:lnTo>
                      <a:pt x="0" y="641749"/>
                    </a:lnTo>
                    <a:close/>
                  </a:path>
                </a:pathLst>
              </a:custGeom>
              <a:solidFill>
                <a:srgbClr val="000000">
                  <a:alpha val="0"/>
                </a:srgbClr>
              </a:solidFill>
            </p:spPr>
          </p:sp>
          <p:sp>
            <p:nvSpPr>
              <p:cNvPr name="TextBox 22" id="22"/>
              <p:cNvSpPr txBox="true"/>
              <p:nvPr/>
            </p:nvSpPr>
            <p:spPr>
              <a:xfrm>
                <a:off x="0" y="-57150"/>
                <a:ext cx="11381013"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Khoa học máy tính</a:t>
                </a:r>
              </a:p>
            </p:txBody>
          </p:sp>
        </p:grpSp>
        <p:sp>
          <p:nvSpPr>
            <p:cNvPr name="Freeform 23" id="23"/>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193411" y="221307"/>
              <a:ext cx="1512186" cy="1043442"/>
              <a:chOff x="0" y="0"/>
              <a:chExt cx="1512186" cy="1043442"/>
            </a:xfrm>
          </p:grpSpPr>
          <p:sp>
            <p:nvSpPr>
              <p:cNvPr name="Freeform 25" id="25"/>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26" id="26"/>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03</a:t>
                </a:r>
              </a:p>
            </p:txBody>
          </p:sp>
        </p:grpSp>
      </p:grpSp>
      <p:grpSp>
        <p:nvGrpSpPr>
          <p:cNvPr name="Group 27" id="27"/>
          <p:cNvGrpSpPr/>
          <p:nvPr/>
        </p:nvGrpSpPr>
        <p:grpSpPr>
          <a:xfrm rot="0">
            <a:off x="9144000" y="7063858"/>
            <a:ext cx="8364071" cy="481312"/>
            <a:chOff x="0" y="0"/>
            <a:chExt cx="11152095" cy="641749"/>
          </a:xfrm>
        </p:grpSpPr>
        <p:sp>
          <p:nvSpPr>
            <p:cNvPr name="Freeform 28" id="28"/>
            <p:cNvSpPr/>
            <p:nvPr/>
          </p:nvSpPr>
          <p:spPr>
            <a:xfrm flipH="false" flipV="false" rot="0">
              <a:off x="0" y="0"/>
              <a:ext cx="11152094" cy="641749"/>
            </a:xfrm>
            <a:custGeom>
              <a:avLst/>
              <a:gdLst/>
              <a:ahLst/>
              <a:cxnLst/>
              <a:rect r="r" b="b" t="t" l="l"/>
              <a:pathLst>
                <a:path h="641749" w="11152094">
                  <a:moveTo>
                    <a:pt x="0" y="0"/>
                  </a:moveTo>
                  <a:lnTo>
                    <a:pt x="11152094" y="0"/>
                  </a:lnTo>
                  <a:lnTo>
                    <a:pt x="11152094" y="641749"/>
                  </a:lnTo>
                  <a:lnTo>
                    <a:pt x="0" y="641749"/>
                  </a:lnTo>
                  <a:close/>
                </a:path>
              </a:pathLst>
            </a:custGeom>
            <a:solidFill>
              <a:srgbClr val="000000">
                <a:alpha val="0"/>
              </a:srgbClr>
            </a:solidFill>
          </p:spPr>
        </p:sp>
        <p:sp>
          <p:nvSpPr>
            <p:cNvPr name="TextBox 29" id="29"/>
            <p:cNvSpPr txBox="true"/>
            <p:nvPr/>
          </p:nvSpPr>
          <p:spPr>
            <a:xfrm>
              <a:off x="0" y="-57150"/>
              <a:ext cx="11152095"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IoT (Internet vạn vật)</a:t>
              </a:r>
            </a:p>
          </p:txBody>
        </p:sp>
      </p:grpSp>
      <p:sp>
        <p:nvSpPr>
          <p:cNvPr name="Freeform 30" id="30"/>
          <p:cNvSpPr/>
          <p:nvPr/>
        </p:nvSpPr>
        <p:spPr>
          <a:xfrm flipH="false" flipV="false" rot="0">
            <a:off x="7110080" y="6612466"/>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1" id="31"/>
          <p:cNvGrpSpPr/>
          <p:nvPr/>
        </p:nvGrpSpPr>
        <p:grpSpPr>
          <a:xfrm rot="0">
            <a:off x="7255138" y="6773835"/>
            <a:ext cx="1134139" cy="782581"/>
            <a:chOff x="0" y="0"/>
            <a:chExt cx="1512186" cy="1043442"/>
          </a:xfrm>
        </p:grpSpPr>
        <p:sp>
          <p:nvSpPr>
            <p:cNvPr name="Freeform 32" id="32"/>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33" id="33"/>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04</a:t>
              </a:r>
            </a:p>
          </p:txBody>
        </p:sp>
      </p:grpSp>
      <p:sp>
        <p:nvSpPr>
          <p:cNvPr name="Freeform 34" id="34"/>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8" id="38"/>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9" id="39"/>
          <p:cNvGrpSpPr/>
          <p:nvPr/>
        </p:nvGrpSpPr>
        <p:grpSpPr>
          <a:xfrm rot="0">
            <a:off x="501646" y="4172581"/>
            <a:ext cx="4384119" cy="1384300"/>
            <a:chOff x="0" y="0"/>
            <a:chExt cx="5845492" cy="1845733"/>
          </a:xfrm>
        </p:grpSpPr>
        <p:sp>
          <p:nvSpPr>
            <p:cNvPr name="Freeform 40" id="40"/>
            <p:cNvSpPr/>
            <p:nvPr/>
          </p:nvSpPr>
          <p:spPr>
            <a:xfrm flipH="false" flipV="false" rot="0">
              <a:off x="0" y="0"/>
              <a:ext cx="5845492" cy="1845733"/>
            </a:xfrm>
            <a:custGeom>
              <a:avLst/>
              <a:gdLst/>
              <a:ahLst/>
              <a:cxnLst/>
              <a:rect r="r" b="b" t="t" l="l"/>
              <a:pathLst>
                <a:path h="1845733" w="5845492">
                  <a:moveTo>
                    <a:pt x="0" y="0"/>
                  </a:moveTo>
                  <a:lnTo>
                    <a:pt x="5845492" y="0"/>
                  </a:lnTo>
                  <a:lnTo>
                    <a:pt x="5845492" y="1845733"/>
                  </a:lnTo>
                  <a:lnTo>
                    <a:pt x="0" y="1845733"/>
                  </a:lnTo>
                  <a:close/>
                </a:path>
              </a:pathLst>
            </a:custGeom>
            <a:solidFill>
              <a:srgbClr val="000000">
                <a:alpha val="0"/>
              </a:srgbClr>
            </a:solidFill>
          </p:spPr>
        </p:sp>
        <p:sp>
          <p:nvSpPr>
            <p:cNvPr name="TextBox 41" id="41"/>
            <p:cNvSpPr txBox="true"/>
            <p:nvPr/>
          </p:nvSpPr>
          <p:spPr>
            <a:xfrm>
              <a:off x="0" y="-76200"/>
              <a:ext cx="5845492" cy="1921933"/>
            </a:xfrm>
            <a:prstGeom prst="rect">
              <a:avLst/>
            </a:prstGeom>
          </p:spPr>
          <p:txBody>
            <a:bodyPr anchor="t" rtlCol="false" tIns="0" lIns="0" bIns="0" rIns="0"/>
            <a:lstStyle/>
            <a:p>
              <a:pPr algn="ctr">
                <a:lnSpc>
                  <a:spcPts val="5598"/>
                </a:lnSpc>
              </a:pPr>
              <a:r>
                <a:rPr lang="en-US" sz="3999" b="true">
                  <a:solidFill>
                    <a:srgbClr val="FFFFFF"/>
                  </a:solidFill>
                  <a:latin typeface="DejaVu Serif Bold"/>
                  <a:ea typeface="DejaVu Serif Bold"/>
                  <a:cs typeface="DejaVu Serif Bold"/>
                  <a:sym typeface="DejaVu Serif Bold"/>
                </a:rPr>
                <a:t>2.1.2 Ứng dụng</a:t>
              </a:r>
            </a:p>
            <a:p>
              <a:pPr algn="ctr">
                <a:lnSpc>
                  <a:spcPts val="5598"/>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379831" y="1200434"/>
            <a:ext cx="8837269" cy="481312"/>
            <a:chOff x="0" y="0"/>
            <a:chExt cx="11783025" cy="641749"/>
          </a:xfrm>
        </p:grpSpPr>
        <p:sp>
          <p:nvSpPr>
            <p:cNvPr name="Freeform 5" id="5"/>
            <p:cNvSpPr/>
            <p:nvPr/>
          </p:nvSpPr>
          <p:spPr>
            <a:xfrm flipH="false" flipV="false" rot="0">
              <a:off x="0" y="0"/>
              <a:ext cx="11783025" cy="641749"/>
            </a:xfrm>
            <a:custGeom>
              <a:avLst/>
              <a:gdLst/>
              <a:ahLst/>
              <a:cxnLst/>
              <a:rect r="r" b="b" t="t" l="l"/>
              <a:pathLst>
                <a:path h="641749" w="11783025">
                  <a:moveTo>
                    <a:pt x="0" y="0"/>
                  </a:moveTo>
                  <a:lnTo>
                    <a:pt x="11783025" y="0"/>
                  </a:lnTo>
                  <a:lnTo>
                    <a:pt x="11783025" y="641749"/>
                  </a:lnTo>
                  <a:lnTo>
                    <a:pt x="0" y="641749"/>
                  </a:lnTo>
                  <a:close/>
                </a:path>
              </a:pathLst>
            </a:custGeom>
            <a:solidFill>
              <a:srgbClr val="000000">
                <a:alpha val="0"/>
              </a:srgbClr>
            </a:solidFill>
          </p:spPr>
        </p:sp>
        <p:sp>
          <p:nvSpPr>
            <p:cNvPr name="TextBox 6" id="6"/>
            <p:cNvSpPr txBox="true"/>
            <p:nvPr/>
          </p:nvSpPr>
          <p:spPr>
            <a:xfrm>
              <a:off x="0" y="-57150"/>
              <a:ext cx="11783025"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Phát triển web phía máy chủ</a:t>
              </a:r>
            </a:p>
          </p:txBody>
        </p:sp>
      </p:grpSp>
      <p:sp>
        <p:nvSpPr>
          <p:cNvPr name="Freeform 7" id="7"/>
          <p:cNvSpPr/>
          <p:nvPr/>
        </p:nvSpPr>
        <p:spPr>
          <a:xfrm flipH="false" flipV="false" rot="0">
            <a:off x="6698400" y="75753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843458" y="931859"/>
            <a:ext cx="1134139" cy="782582"/>
            <a:chOff x="0" y="0"/>
            <a:chExt cx="1512186" cy="1043442"/>
          </a:xfrm>
        </p:grpSpPr>
        <p:sp>
          <p:nvSpPr>
            <p:cNvPr name="Freeform 9" id="9"/>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0" id="10"/>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01</a:t>
              </a:r>
            </a:p>
          </p:txBody>
        </p:sp>
      </p:grpSp>
      <p:grpSp>
        <p:nvGrpSpPr>
          <p:cNvPr name="Group 11" id="11"/>
          <p:cNvGrpSpPr/>
          <p:nvPr/>
        </p:nvGrpSpPr>
        <p:grpSpPr>
          <a:xfrm rot="0">
            <a:off x="7212563" y="2685990"/>
            <a:ext cx="10046737" cy="1424256"/>
            <a:chOff x="0" y="0"/>
            <a:chExt cx="13395649" cy="1899008"/>
          </a:xfrm>
        </p:grpSpPr>
        <p:grpSp>
          <p:nvGrpSpPr>
            <p:cNvPr name="Group 12" id="12"/>
            <p:cNvGrpSpPr/>
            <p:nvPr/>
          </p:nvGrpSpPr>
          <p:grpSpPr>
            <a:xfrm rot="0">
              <a:off x="2129168" y="590528"/>
              <a:ext cx="11266481" cy="641749"/>
              <a:chOff x="0" y="0"/>
              <a:chExt cx="11266481" cy="641749"/>
            </a:xfrm>
          </p:grpSpPr>
          <p:sp>
            <p:nvSpPr>
              <p:cNvPr name="Freeform 13" id="13"/>
              <p:cNvSpPr/>
              <p:nvPr/>
            </p:nvSpPr>
            <p:spPr>
              <a:xfrm flipH="false" flipV="false" rot="0">
                <a:off x="0" y="0"/>
                <a:ext cx="11266481" cy="641749"/>
              </a:xfrm>
              <a:custGeom>
                <a:avLst/>
                <a:gdLst/>
                <a:ahLst/>
                <a:cxnLst/>
                <a:rect r="r" b="b" t="t" l="l"/>
                <a:pathLst>
                  <a:path h="641749" w="11266481">
                    <a:moveTo>
                      <a:pt x="0" y="0"/>
                    </a:moveTo>
                    <a:lnTo>
                      <a:pt x="11266481" y="0"/>
                    </a:lnTo>
                    <a:lnTo>
                      <a:pt x="11266481" y="641749"/>
                    </a:lnTo>
                    <a:lnTo>
                      <a:pt x="0" y="641749"/>
                    </a:lnTo>
                    <a:close/>
                  </a:path>
                </a:pathLst>
              </a:custGeom>
              <a:solidFill>
                <a:srgbClr val="000000">
                  <a:alpha val="0"/>
                </a:srgbClr>
              </a:solidFill>
            </p:spPr>
          </p:sp>
          <p:sp>
            <p:nvSpPr>
              <p:cNvPr name="TextBox 14" id="14"/>
              <p:cNvSpPr txBox="true"/>
              <p:nvPr/>
            </p:nvSpPr>
            <p:spPr>
              <a:xfrm>
                <a:off x="0" y="-57150"/>
                <a:ext cx="11266481"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Tự động hóa</a:t>
                </a:r>
              </a:p>
            </p:txBody>
          </p:sp>
        </p:grpSp>
        <p:sp>
          <p:nvSpPr>
            <p:cNvPr name="Freeform 15" id="15"/>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93411" y="188835"/>
              <a:ext cx="1512186" cy="1043442"/>
              <a:chOff x="0" y="0"/>
              <a:chExt cx="1512186" cy="1043442"/>
            </a:xfrm>
          </p:grpSpPr>
          <p:sp>
            <p:nvSpPr>
              <p:cNvPr name="Freeform 17" id="17"/>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8" id="18"/>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02</a:t>
                </a:r>
              </a:p>
            </p:txBody>
          </p:sp>
        </p:grpSp>
      </p:grpSp>
      <p:grpSp>
        <p:nvGrpSpPr>
          <p:cNvPr name="Group 19" id="19"/>
          <p:cNvGrpSpPr/>
          <p:nvPr/>
        </p:nvGrpSpPr>
        <p:grpSpPr>
          <a:xfrm rot="0">
            <a:off x="7443087" y="4844754"/>
            <a:ext cx="10399525" cy="1424256"/>
            <a:chOff x="0" y="0"/>
            <a:chExt cx="13866033" cy="1899008"/>
          </a:xfrm>
        </p:grpSpPr>
        <p:grpSp>
          <p:nvGrpSpPr>
            <p:cNvPr name="Group 20" id="20"/>
            <p:cNvGrpSpPr/>
            <p:nvPr/>
          </p:nvGrpSpPr>
          <p:grpSpPr>
            <a:xfrm rot="0">
              <a:off x="2485020" y="556825"/>
              <a:ext cx="11381013" cy="641749"/>
              <a:chOff x="0" y="0"/>
              <a:chExt cx="11381013" cy="641749"/>
            </a:xfrm>
          </p:grpSpPr>
          <p:sp>
            <p:nvSpPr>
              <p:cNvPr name="Freeform 21" id="21"/>
              <p:cNvSpPr/>
              <p:nvPr/>
            </p:nvSpPr>
            <p:spPr>
              <a:xfrm flipH="false" flipV="false" rot="0">
                <a:off x="0" y="0"/>
                <a:ext cx="11381013" cy="641749"/>
              </a:xfrm>
              <a:custGeom>
                <a:avLst/>
                <a:gdLst/>
                <a:ahLst/>
                <a:cxnLst/>
                <a:rect r="r" b="b" t="t" l="l"/>
                <a:pathLst>
                  <a:path h="641749" w="11381013">
                    <a:moveTo>
                      <a:pt x="0" y="0"/>
                    </a:moveTo>
                    <a:lnTo>
                      <a:pt x="11381013" y="0"/>
                    </a:lnTo>
                    <a:lnTo>
                      <a:pt x="11381013" y="641749"/>
                    </a:lnTo>
                    <a:lnTo>
                      <a:pt x="0" y="641749"/>
                    </a:lnTo>
                    <a:close/>
                  </a:path>
                </a:pathLst>
              </a:custGeom>
              <a:solidFill>
                <a:srgbClr val="000000">
                  <a:alpha val="0"/>
                </a:srgbClr>
              </a:solidFill>
            </p:spPr>
          </p:sp>
          <p:sp>
            <p:nvSpPr>
              <p:cNvPr name="TextBox 22" id="22"/>
              <p:cNvSpPr txBox="true"/>
              <p:nvPr/>
            </p:nvSpPr>
            <p:spPr>
              <a:xfrm>
                <a:off x="0" y="-57150"/>
                <a:ext cx="11381013"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Khoa học máy tính</a:t>
                </a:r>
              </a:p>
            </p:txBody>
          </p:sp>
        </p:grpSp>
        <p:sp>
          <p:nvSpPr>
            <p:cNvPr name="Freeform 23" id="23"/>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4" id="24"/>
            <p:cNvGrpSpPr/>
            <p:nvPr/>
          </p:nvGrpSpPr>
          <p:grpSpPr>
            <a:xfrm rot="0">
              <a:off x="193411" y="221307"/>
              <a:ext cx="1512186" cy="1043442"/>
              <a:chOff x="0" y="0"/>
              <a:chExt cx="1512186" cy="1043442"/>
            </a:xfrm>
          </p:grpSpPr>
          <p:sp>
            <p:nvSpPr>
              <p:cNvPr name="Freeform 25" id="25"/>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26" id="26"/>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03</a:t>
                </a:r>
              </a:p>
            </p:txBody>
          </p:sp>
        </p:grpSp>
      </p:grpSp>
      <p:grpSp>
        <p:nvGrpSpPr>
          <p:cNvPr name="Group 27" id="27"/>
          <p:cNvGrpSpPr/>
          <p:nvPr/>
        </p:nvGrpSpPr>
        <p:grpSpPr>
          <a:xfrm rot="0">
            <a:off x="9144000" y="7063858"/>
            <a:ext cx="8364071" cy="481312"/>
            <a:chOff x="0" y="0"/>
            <a:chExt cx="11152095" cy="641749"/>
          </a:xfrm>
        </p:grpSpPr>
        <p:sp>
          <p:nvSpPr>
            <p:cNvPr name="Freeform 28" id="28"/>
            <p:cNvSpPr/>
            <p:nvPr/>
          </p:nvSpPr>
          <p:spPr>
            <a:xfrm flipH="false" flipV="false" rot="0">
              <a:off x="0" y="0"/>
              <a:ext cx="11152094" cy="641749"/>
            </a:xfrm>
            <a:custGeom>
              <a:avLst/>
              <a:gdLst/>
              <a:ahLst/>
              <a:cxnLst/>
              <a:rect r="r" b="b" t="t" l="l"/>
              <a:pathLst>
                <a:path h="641749" w="11152094">
                  <a:moveTo>
                    <a:pt x="0" y="0"/>
                  </a:moveTo>
                  <a:lnTo>
                    <a:pt x="11152094" y="0"/>
                  </a:lnTo>
                  <a:lnTo>
                    <a:pt x="11152094" y="641749"/>
                  </a:lnTo>
                  <a:lnTo>
                    <a:pt x="0" y="641749"/>
                  </a:lnTo>
                  <a:close/>
                </a:path>
              </a:pathLst>
            </a:custGeom>
            <a:solidFill>
              <a:srgbClr val="000000">
                <a:alpha val="0"/>
              </a:srgbClr>
            </a:solidFill>
          </p:spPr>
        </p:sp>
        <p:sp>
          <p:nvSpPr>
            <p:cNvPr name="TextBox 29" id="29"/>
            <p:cNvSpPr txBox="true"/>
            <p:nvPr/>
          </p:nvSpPr>
          <p:spPr>
            <a:xfrm>
              <a:off x="0" y="-57150"/>
              <a:ext cx="11152095"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IoT (Internet vạn vật)</a:t>
              </a:r>
            </a:p>
          </p:txBody>
        </p:sp>
      </p:grpSp>
      <p:sp>
        <p:nvSpPr>
          <p:cNvPr name="Freeform 30" id="30"/>
          <p:cNvSpPr/>
          <p:nvPr/>
        </p:nvSpPr>
        <p:spPr>
          <a:xfrm flipH="false" flipV="false" rot="0">
            <a:off x="7110080" y="6612466"/>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1" id="31"/>
          <p:cNvGrpSpPr/>
          <p:nvPr/>
        </p:nvGrpSpPr>
        <p:grpSpPr>
          <a:xfrm rot="0">
            <a:off x="7255138" y="6773835"/>
            <a:ext cx="1134139" cy="782581"/>
            <a:chOff x="0" y="0"/>
            <a:chExt cx="1512186" cy="1043442"/>
          </a:xfrm>
        </p:grpSpPr>
        <p:sp>
          <p:nvSpPr>
            <p:cNvPr name="Freeform 32" id="32"/>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33" id="33"/>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04</a:t>
              </a:r>
            </a:p>
          </p:txBody>
        </p:sp>
      </p:grpSp>
      <p:sp>
        <p:nvSpPr>
          <p:cNvPr name="Freeform 34" id="34"/>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6" id="36"/>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8" id="38"/>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9" id="39"/>
          <p:cNvGrpSpPr/>
          <p:nvPr/>
        </p:nvGrpSpPr>
        <p:grpSpPr>
          <a:xfrm rot="0">
            <a:off x="6439633" y="8507523"/>
            <a:ext cx="11456794" cy="1424256"/>
            <a:chOff x="0" y="0"/>
            <a:chExt cx="15275725" cy="1899008"/>
          </a:xfrm>
        </p:grpSpPr>
        <p:sp>
          <p:nvSpPr>
            <p:cNvPr name="Freeform 40" id="40"/>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1" id="41"/>
            <p:cNvGrpSpPr/>
            <p:nvPr/>
          </p:nvGrpSpPr>
          <p:grpSpPr>
            <a:xfrm rot="0">
              <a:off x="193411" y="235865"/>
              <a:ext cx="1512186" cy="1043442"/>
              <a:chOff x="0" y="0"/>
              <a:chExt cx="1512186" cy="1043442"/>
            </a:xfrm>
          </p:grpSpPr>
          <p:sp>
            <p:nvSpPr>
              <p:cNvPr name="Freeform 42" id="42"/>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43" id="43"/>
              <p:cNvSpPr txBox="true"/>
              <p:nvPr/>
            </p:nvSpPr>
            <p:spPr>
              <a:xfrm>
                <a:off x="0" y="-76200"/>
                <a:ext cx="1512186" cy="1119642"/>
              </a:xfrm>
              <a:prstGeom prst="rect">
                <a:avLst/>
              </a:prstGeom>
            </p:spPr>
            <p:txBody>
              <a:bodyPr anchor="t" rtlCol="false" tIns="0" lIns="0" bIns="0" rIns="0"/>
              <a:lstStyle/>
              <a:p>
                <a:pPr algn="ctr">
                  <a:lnSpc>
                    <a:spcPts val="6697"/>
                  </a:lnSpc>
                </a:pPr>
                <a:r>
                  <a:rPr lang="en-US" sz="4784" b="true">
                    <a:solidFill>
                      <a:srgbClr val="FDFDFD"/>
                    </a:solidFill>
                    <a:latin typeface="Open Sans Bold"/>
                    <a:ea typeface="Open Sans Bold"/>
                    <a:cs typeface="Open Sans Bold"/>
                    <a:sym typeface="Open Sans Bold"/>
                  </a:rPr>
                  <a:t>05</a:t>
                </a:r>
              </a:p>
            </p:txBody>
          </p:sp>
        </p:grpSp>
        <p:grpSp>
          <p:nvGrpSpPr>
            <p:cNvPr name="Group 44" id="44"/>
            <p:cNvGrpSpPr/>
            <p:nvPr/>
          </p:nvGrpSpPr>
          <p:grpSpPr>
            <a:xfrm rot="0">
              <a:off x="2310240" y="642061"/>
              <a:ext cx="12965485" cy="641749"/>
              <a:chOff x="0" y="0"/>
              <a:chExt cx="12965485" cy="641749"/>
            </a:xfrm>
          </p:grpSpPr>
          <p:sp>
            <p:nvSpPr>
              <p:cNvPr name="Freeform 45" id="45"/>
              <p:cNvSpPr/>
              <p:nvPr/>
            </p:nvSpPr>
            <p:spPr>
              <a:xfrm flipH="false" flipV="false" rot="0">
                <a:off x="0" y="0"/>
                <a:ext cx="12965485" cy="641749"/>
              </a:xfrm>
              <a:custGeom>
                <a:avLst/>
                <a:gdLst/>
                <a:ahLst/>
                <a:cxnLst/>
                <a:rect r="r" b="b" t="t" l="l"/>
                <a:pathLst>
                  <a:path h="641749" w="12965485">
                    <a:moveTo>
                      <a:pt x="0" y="0"/>
                    </a:moveTo>
                    <a:lnTo>
                      <a:pt x="12965485" y="0"/>
                    </a:lnTo>
                    <a:lnTo>
                      <a:pt x="12965485" y="641749"/>
                    </a:lnTo>
                    <a:lnTo>
                      <a:pt x="0" y="641749"/>
                    </a:lnTo>
                    <a:close/>
                  </a:path>
                </a:pathLst>
              </a:custGeom>
              <a:solidFill>
                <a:srgbClr val="000000">
                  <a:alpha val="0"/>
                </a:srgbClr>
              </a:solidFill>
            </p:spPr>
          </p:sp>
          <p:sp>
            <p:nvSpPr>
              <p:cNvPr name="TextBox 46" id="46"/>
              <p:cNvSpPr txBox="true"/>
              <p:nvPr/>
            </p:nvSpPr>
            <p:spPr>
              <a:xfrm>
                <a:off x="0" y="-57150"/>
                <a:ext cx="12965485" cy="698899"/>
              </a:xfrm>
              <a:prstGeom prst="rect">
                <a:avLst/>
              </a:prstGeom>
            </p:spPr>
            <p:txBody>
              <a:bodyPr anchor="t" rtlCol="false" tIns="0" lIns="0" bIns="0" rIns="0"/>
              <a:lstStyle/>
              <a:p>
                <a:pPr algn="l">
                  <a:lnSpc>
                    <a:spcPts val="3919"/>
                  </a:lnSpc>
                </a:pPr>
                <a:r>
                  <a:rPr lang="en-US" b="true" sz="2799" spc="-55">
                    <a:solidFill>
                      <a:srgbClr val="000000"/>
                    </a:solidFill>
                    <a:latin typeface="Noto Serif Bold"/>
                    <a:ea typeface="Noto Serif Bold"/>
                    <a:cs typeface="Noto Serif Bold"/>
                    <a:sym typeface="Noto Serif Bold"/>
                  </a:rPr>
                  <a:t>Lập trình game</a:t>
                </a:r>
              </a:p>
            </p:txBody>
          </p:sp>
        </p:grpSp>
      </p:grpSp>
      <p:grpSp>
        <p:nvGrpSpPr>
          <p:cNvPr name="Group 47" id="47"/>
          <p:cNvGrpSpPr/>
          <p:nvPr/>
        </p:nvGrpSpPr>
        <p:grpSpPr>
          <a:xfrm rot="0">
            <a:off x="501646" y="4172581"/>
            <a:ext cx="4384119" cy="1384300"/>
            <a:chOff x="0" y="0"/>
            <a:chExt cx="5845492" cy="1845733"/>
          </a:xfrm>
        </p:grpSpPr>
        <p:sp>
          <p:nvSpPr>
            <p:cNvPr name="Freeform 48" id="48"/>
            <p:cNvSpPr/>
            <p:nvPr/>
          </p:nvSpPr>
          <p:spPr>
            <a:xfrm flipH="false" flipV="false" rot="0">
              <a:off x="0" y="0"/>
              <a:ext cx="5845492" cy="1845733"/>
            </a:xfrm>
            <a:custGeom>
              <a:avLst/>
              <a:gdLst/>
              <a:ahLst/>
              <a:cxnLst/>
              <a:rect r="r" b="b" t="t" l="l"/>
              <a:pathLst>
                <a:path h="1845733" w="5845492">
                  <a:moveTo>
                    <a:pt x="0" y="0"/>
                  </a:moveTo>
                  <a:lnTo>
                    <a:pt x="5845492" y="0"/>
                  </a:lnTo>
                  <a:lnTo>
                    <a:pt x="5845492" y="1845733"/>
                  </a:lnTo>
                  <a:lnTo>
                    <a:pt x="0" y="1845733"/>
                  </a:lnTo>
                  <a:close/>
                </a:path>
              </a:pathLst>
            </a:custGeom>
            <a:solidFill>
              <a:srgbClr val="000000">
                <a:alpha val="0"/>
              </a:srgbClr>
            </a:solidFill>
          </p:spPr>
        </p:sp>
        <p:sp>
          <p:nvSpPr>
            <p:cNvPr name="TextBox 49" id="49"/>
            <p:cNvSpPr txBox="true"/>
            <p:nvPr/>
          </p:nvSpPr>
          <p:spPr>
            <a:xfrm>
              <a:off x="0" y="-76200"/>
              <a:ext cx="5845492" cy="1921933"/>
            </a:xfrm>
            <a:prstGeom prst="rect">
              <a:avLst/>
            </a:prstGeom>
          </p:spPr>
          <p:txBody>
            <a:bodyPr anchor="t" rtlCol="false" tIns="0" lIns="0" bIns="0" rIns="0"/>
            <a:lstStyle/>
            <a:p>
              <a:pPr algn="ctr">
                <a:lnSpc>
                  <a:spcPts val="5598"/>
                </a:lnSpc>
              </a:pPr>
              <a:r>
                <a:rPr lang="en-US" sz="3999" b="true">
                  <a:solidFill>
                    <a:srgbClr val="FFFFFF"/>
                  </a:solidFill>
                  <a:latin typeface="DejaVu Serif Bold"/>
                  <a:ea typeface="DejaVu Serif Bold"/>
                  <a:cs typeface="DejaVu Serif Bold"/>
                  <a:sym typeface="DejaVu Serif Bold"/>
                </a:rPr>
                <a:t>2.1.2 Ứng dụng</a:t>
              </a:r>
            </a:p>
            <a:p>
              <a:pPr algn="ctr">
                <a:lnSpc>
                  <a:spcPts val="5598"/>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5400000">
            <a:off x="2113643" y="-2113643"/>
            <a:ext cx="10287000" cy="14514286"/>
            <a:chOff x="0" y="0"/>
            <a:chExt cx="13716000" cy="19352381"/>
          </a:xfrm>
        </p:grpSpPr>
        <p:sp>
          <p:nvSpPr>
            <p:cNvPr name="Freeform 5" id="5"/>
            <p:cNvSpPr/>
            <p:nvPr/>
          </p:nvSpPr>
          <p:spPr>
            <a:xfrm flipH="false" flipV="false" rot="0">
              <a:off x="0" y="0"/>
              <a:ext cx="13716000" cy="19352388"/>
            </a:xfrm>
            <a:custGeom>
              <a:avLst/>
              <a:gdLst/>
              <a:ahLst/>
              <a:cxnLst/>
              <a:rect r="r" b="b" t="t" l="l"/>
              <a:pathLst>
                <a:path h="19352388" w="13716000">
                  <a:moveTo>
                    <a:pt x="0" y="0"/>
                  </a:moveTo>
                  <a:lnTo>
                    <a:pt x="13716000" y="0"/>
                  </a:lnTo>
                  <a:lnTo>
                    <a:pt x="13716000" y="19352388"/>
                  </a:lnTo>
                  <a:lnTo>
                    <a:pt x="0" y="19352388"/>
                  </a:lnTo>
                  <a:lnTo>
                    <a:pt x="0" y="0"/>
                  </a:lnTo>
                  <a:close/>
                </a:path>
              </a:pathLst>
            </a:custGeom>
            <a:blipFill>
              <a:blip r:embed="rId3"/>
              <a:stretch>
                <a:fillRect l="-66" t="0" r="-66" b="0"/>
              </a:stretch>
            </a:blipFill>
          </p:spPr>
        </p:sp>
      </p:grpSp>
      <p:grpSp>
        <p:nvGrpSpPr>
          <p:cNvPr name="Group 6" id="6"/>
          <p:cNvGrpSpPr/>
          <p:nvPr/>
        </p:nvGrpSpPr>
        <p:grpSpPr>
          <a:xfrm rot="0">
            <a:off x="11422189" y="3840180"/>
            <a:ext cx="6865811" cy="4915766"/>
            <a:chOff x="0" y="0"/>
            <a:chExt cx="9154415" cy="6554355"/>
          </a:xfrm>
        </p:grpSpPr>
        <p:sp>
          <p:nvSpPr>
            <p:cNvPr name="Freeform 7" id="7"/>
            <p:cNvSpPr/>
            <p:nvPr/>
          </p:nvSpPr>
          <p:spPr>
            <a:xfrm flipH="false" flipV="false" rot="0">
              <a:off x="0" y="0"/>
              <a:ext cx="9154414" cy="6554343"/>
            </a:xfrm>
            <a:custGeom>
              <a:avLst/>
              <a:gdLst/>
              <a:ahLst/>
              <a:cxnLst/>
              <a:rect r="r" b="b" t="t" l="l"/>
              <a:pathLst>
                <a:path h="6554343" w="9154414">
                  <a:moveTo>
                    <a:pt x="0" y="0"/>
                  </a:moveTo>
                  <a:lnTo>
                    <a:pt x="9154414" y="0"/>
                  </a:lnTo>
                  <a:lnTo>
                    <a:pt x="9154414" y="6554343"/>
                  </a:lnTo>
                  <a:lnTo>
                    <a:pt x="0" y="6554343"/>
                  </a:lnTo>
                  <a:lnTo>
                    <a:pt x="0" y="0"/>
                  </a:lnTo>
                  <a:close/>
                </a:path>
              </a:pathLst>
            </a:custGeom>
            <a:blipFill>
              <a:blip r:embed="rId4"/>
              <a:stretch>
                <a:fillRect l="-3796" t="0" r="-3796" b="0"/>
              </a:stretch>
            </a:blipFill>
          </p:spPr>
        </p:sp>
      </p:grpSp>
      <p:grpSp>
        <p:nvGrpSpPr>
          <p:cNvPr name="Group 8" id="8"/>
          <p:cNvGrpSpPr/>
          <p:nvPr/>
        </p:nvGrpSpPr>
        <p:grpSpPr>
          <a:xfrm rot="0">
            <a:off x="416951" y="2022878"/>
            <a:ext cx="12441318" cy="597535"/>
            <a:chOff x="0" y="0"/>
            <a:chExt cx="16588424" cy="796713"/>
          </a:xfrm>
        </p:grpSpPr>
        <p:sp>
          <p:nvSpPr>
            <p:cNvPr name="Freeform 9" id="9"/>
            <p:cNvSpPr/>
            <p:nvPr/>
          </p:nvSpPr>
          <p:spPr>
            <a:xfrm flipH="false" flipV="false" rot="0">
              <a:off x="0" y="0"/>
              <a:ext cx="16588425" cy="796713"/>
            </a:xfrm>
            <a:custGeom>
              <a:avLst/>
              <a:gdLst/>
              <a:ahLst/>
              <a:cxnLst/>
              <a:rect r="r" b="b" t="t" l="l"/>
              <a:pathLst>
                <a:path h="796713" w="16588425">
                  <a:moveTo>
                    <a:pt x="0" y="0"/>
                  </a:moveTo>
                  <a:lnTo>
                    <a:pt x="16588425" y="0"/>
                  </a:lnTo>
                  <a:lnTo>
                    <a:pt x="16588425" y="796713"/>
                  </a:lnTo>
                  <a:lnTo>
                    <a:pt x="0" y="796713"/>
                  </a:lnTo>
                  <a:close/>
                </a:path>
              </a:pathLst>
            </a:custGeom>
            <a:solidFill>
              <a:srgbClr val="000000">
                <a:alpha val="0"/>
              </a:srgbClr>
            </a:solidFill>
          </p:spPr>
        </p:sp>
        <p:sp>
          <p:nvSpPr>
            <p:cNvPr name="TextBox 10" id="10"/>
            <p:cNvSpPr txBox="true"/>
            <p:nvPr/>
          </p:nvSpPr>
          <p:spPr>
            <a:xfrm>
              <a:off x="0" y="-57150"/>
              <a:ext cx="16588424" cy="853863"/>
            </a:xfrm>
            <a:prstGeom prst="rect">
              <a:avLst/>
            </a:prstGeom>
          </p:spPr>
          <p:txBody>
            <a:bodyPr anchor="t" rtlCol="false" tIns="0" lIns="0" bIns="0" rIns="0"/>
            <a:lstStyle/>
            <a:p>
              <a:pPr algn="l">
                <a:lnSpc>
                  <a:spcPts val="4519"/>
                </a:lnSpc>
              </a:pPr>
              <a:r>
                <a:rPr lang="en-US" sz="3999" b="true">
                  <a:solidFill>
                    <a:srgbClr val="FFFFFF"/>
                  </a:solidFill>
                  <a:latin typeface="Arial Bold"/>
                  <a:ea typeface="Arial Bold"/>
                  <a:cs typeface="Arial Bold"/>
                  <a:sym typeface="Arial Bold"/>
                </a:rPr>
                <a:t>2.2 FRAMEWORK DJANGO</a:t>
              </a:r>
            </a:p>
          </p:txBody>
        </p:sp>
      </p:grpSp>
      <p:grpSp>
        <p:nvGrpSpPr>
          <p:cNvPr name="Group 11" id="11"/>
          <p:cNvGrpSpPr/>
          <p:nvPr/>
        </p:nvGrpSpPr>
        <p:grpSpPr>
          <a:xfrm rot="0">
            <a:off x="742429" y="3783030"/>
            <a:ext cx="10679760" cy="5964878"/>
            <a:chOff x="0" y="0"/>
            <a:chExt cx="14239680" cy="7953170"/>
          </a:xfrm>
        </p:grpSpPr>
        <p:sp>
          <p:nvSpPr>
            <p:cNvPr name="Freeform 12" id="12"/>
            <p:cNvSpPr/>
            <p:nvPr/>
          </p:nvSpPr>
          <p:spPr>
            <a:xfrm flipH="false" flipV="false" rot="0">
              <a:off x="0" y="0"/>
              <a:ext cx="14239680" cy="7953170"/>
            </a:xfrm>
            <a:custGeom>
              <a:avLst/>
              <a:gdLst/>
              <a:ahLst/>
              <a:cxnLst/>
              <a:rect r="r" b="b" t="t" l="l"/>
              <a:pathLst>
                <a:path h="7953170" w="14239680">
                  <a:moveTo>
                    <a:pt x="0" y="0"/>
                  </a:moveTo>
                  <a:lnTo>
                    <a:pt x="14239680" y="0"/>
                  </a:lnTo>
                  <a:lnTo>
                    <a:pt x="14239680" y="7953170"/>
                  </a:lnTo>
                  <a:lnTo>
                    <a:pt x="0" y="7953170"/>
                  </a:lnTo>
                  <a:close/>
                </a:path>
              </a:pathLst>
            </a:custGeom>
            <a:solidFill>
              <a:srgbClr val="000000">
                <a:alpha val="0"/>
              </a:srgbClr>
            </a:solidFill>
          </p:spPr>
        </p:sp>
        <p:sp>
          <p:nvSpPr>
            <p:cNvPr name="TextBox 13" id="13"/>
            <p:cNvSpPr txBox="true"/>
            <p:nvPr/>
          </p:nvSpPr>
          <p:spPr>
            <a:xfrm>
              <a:off x="0" y="-114300"/>
              <a:ext cx="14239680" cy="8067470"/>
            </a:xfrm>
            <a:prstGeom prst="rect">
              <a:avLst/>
            </a:prstGeom>
          </p:spPr>
          <p:txBody>
            <a:bodyPr anchor="t" rtlCol="false" tIns="0" lIns="0" bIns="0" rIns="0"/>
            <a:lstStyle/>
            <a:p>
              <a:pPr algn="l" marL="639958" indent="-213319" lvl="2">
                <a:lnSpc>
                  <a:spcPts val="3919"/>
                </a:lnSpc>
                <a:buFont typeface="Arial"/>
                <a:buChar char="⚬"/>
              </a:pPr>
              <a:r>
                <a:rPr lang="en-US" sz="2799">
                  <a:solidFill>
                    <a:srgbClr val="FFFFFF"/>
                  </a:solidFill>
                  <a:latin typeface="Arial"/>
                  <a:ea typeface="Arial"/>
                  <a:cs typeface="Arial"/>
                  <a:sym typeface="Arial"/>
                </a:rPr>
                <a:t>Django là web framework bậc cao, mã nguồn mở, phát triển bằng Python.</a:t>
              </a:r>
            </a:p>
            <a:p>
              <a:pPr algn="l" marL="639958" indent="-213319" lvl="2">
                <a:lnSpc>
                  <a:spcPts val="3919"/>
                </a:lnSpc>
                <a:buFont typeface="Arial"/>
                <a:buChar char="⚬"/>
              </a:pPr>
              <a:r>
                <a:rPr lang="en-US" sz="2799">
                  <a:solidFill>
                    <a:srgbClr val="FFFFFF"/>
                  </a:solidFill>
                  <a:latin typeface="Arial"/>
                  <a:ea typeface="Arial"/>
                  <a:cs typeface="Arial"/>
                  <a:sym typeface="Arial"/>
                </a:rPr>
                <a:t>Một số lợi ích chính:</a:t>
              </a:r>
            </a:p>
            <a:p>
              <a:pPr algn="l" marL="639958" indent="-213319" lvl="2">
                <a:lnSpc>
                  <a:spcPts val="3919"/>
                </a:lnSpc>
              </a:pPr>
              <a:r>
                <a:rPr lang="en-US" sz="2799">
                  <a:solidFill>
                    <a:srgbClr val="FFFFFF"/>
                  </a:solidFill>
                  <a:latin typeface="Arial"/>
                  <a:ea typeface="Arial"/>
                  <a:cs typeface="Arial"/>
                  <a:sym typeface="Arial"/>
                </a:rPr>
                <a:t>           - Đơn giản hóa việc xây dựng ứng dụng web với module tái sử dụng.</a:t>
              </a:r>
            </a:p>
            <a:p>
              <a:pPr algn="l" marL="639958" indent="-213319" lvl="2">
                <a:lnSpc>
                  <a:spcPts val="3919"/>
                </a:lnSpc>
              </a:pPr>
              <a:r>
                <a:rPr lang="en-US" sz="2799">
                  <a:solidFill>
                    <a:srgbClr val="FFFFFF"/>
                  </a:solidFill>
                  <a:latin typeface="Arial"/>
                  <a:ea typeface="Arial"/>
                  <a:cs typeface="Arial"/>
                  <a:sym typeface="Arial"/>
                </a:rPr>
                <a:t>           - Hỗ trợ xác thực, truy vấn cơ sở dữ liệu, giảm mã lặp.</a:t>
              </a:r>
            </a:p>
            <a:p>
              <a:pPr algn="l" marL="639958" indent="-213319" lvl="2">
                <a:lnSpc>
                  <a:spcPts val="3919"/>
                </a:lnSpc>
              </a:pPr>
              <a:r>
                <a:rPr lang="en-US" sz="2799">
                  <a:solidFill>
                    <a:srgbClr val="FFFFFF"/>
                  </a:solidFill>
                  <a:latin typeface="Arial"/>
                  <a:ea typeface="Arial"/>
                  <a:cs typeface="Arial"/>
                  <a:sym typeface="Arial"/>
                </a:rPr>
                <a:t>           - Tăng hiệu suất và giảm thời gian phát triển.</a:t>
              </a:r>
            </a:p>
            <a:p>
              <a:pPr algn="l" marL="639958" indent="-213319" lvl="2">
                <a:lnSpc>
                  <a:spcPts val="3919"/>
                </a:lnSpc>
                <a:buFont typeface="Arial"/>
                <a:buChar char="⚬"/>
              </a:pPr>
              <a:r>
                <a:rPr lang="en-US" sz="2799">
                  <a:solidFill>
                    <a:srgbClr val="FFFFFF"/>
                  </a:solidFill>
                  <a:latin typeface="Arial"/>
                  <a:ea typeface="Arial"/>
                  <a:cs typeface="Arial"/>
                  <a:sym typeface="Arial"/>
                </a:rPr>
                <a:t>Cộng đồng đông đảo, tài liệu phong phú.</a:t>
              </a:r>
            </a:p>
            <a:p>
              <a:pPr algn="l" marL="639958" indent="-213319" lvl="2">
                <a:lnSpc>
                  <a:spcPts val="3919"/>
                </a:lnSpc>
              </a:pPr>
            </a:p>
            <a:p>
              <a:pPr algn="l" marL="639958" indent="-213319" lvl="2">
                <a:lnSpc>
                  <a:spcPts val="3919"/>
                </a:lnSpc>
              </a:pPr>
            </a:p>
            <a:p>
              <a:pPr algn="l" marL="639958" indent="-213319" lvl="2">
                <a:lnSpc>
                  <a:spcPts val="3919"/>
                </a:lnSpc>
              </a:pPr>
            </a:p>
            <a:p>
              <a:pPr algn="l" marL="639958" indent="-213319" lvl="2">
                <a:lnSpc>
                  <a:spcPts val="3919"/>
                </a:lnSpc>
              </a:pPr>
            </a:p>
          </p:txBody>
        </p:sp>
      </p:grpSp>
      <p:grpSp>
        <p:nvGrpSpPr>
          <p:cNvPr name="Group 14" id="14"/>
          <p:cNvGrpSpPr/>
          <p:nvPr/>
        </p:nvGrpSpPr>
        <p:grpSpPr>
          <a:xfrm rot="0">
            <a:off x="1028700" y="2934738"/>
            <a:ext cx="4855878" cy="491481"/>
            <a:chOff x="0" y="0"/>
            <a:chExt cx="6474504" cy="655308"/>
          </a:xfrm>
        </p:grpSpPr>
        <p:sp>
          <p:nvSpPr>
            <p:cNvPr name="Freeform 15" id="15"/>
            <p:cNvSpPr/>
            <p:nvPr/>
          </p:nvSpPr>
          <p:spPr>
            <a:xfrm flipH="false" flipV="false" rot="0">
              <a:off x="0" y="0"/>
              <a:ext cx="6474504" cy="655308"/>
            </a:xfrm>
            <a:custGeom>
              <a:avLst/>
              <a:gdLst/>
              <a:ahLst/>
              <a:cxnLst/>
              <a:rect r="r" b="b" t="t" l="l"/>
              <a:pathLst>
                <a:path h="655308" w="6474504">
                  <a:moveTo>
                    <a:pt x="0" y="0"/>
                  </a:moveTo>
                  <a:lnTo>
                    <a:pt x="6474504" y="0"/>
                  </a:lnTo>
                  <a:lnTo>
                    <a:pt x="6474504" y="655308"/>
                  </a:lnTo>
                  <a:lnTo>
                    <a:pt x="0" y="655308"/>
                  </a:lnTo>
                  <a:close/>
                </a:path>
              </a:pathLst>
            </a:custGeom>
            <a:solidFill>
              <a:srgbClr val="000000">
                <a:alpha val="0"/>
              </a:srgbClr>
            </a:solidFill>
          </p:spPr>
        </p:sp>
        <p:sp>
          <p:nvSpPr>
            <p:cNvPr name="TextBox 16" id="16"/>
            <p:cNvSpPr txBox="true"/>
            <p:nvPr/>
          </p:nvSpPr>
          <p:spPr>
            <a:xfrm>
              <a:off x="0" y="-123825"/>
              <a:ext cx="6474504" cy="779133"/>
            </a:xfrm>
            <a:prstGeom prst="rect">
              <a:avLst/>
            </a:prstGeom>
          </p:spPr>
          <p:txBody>
            <a:bodyPr anchor="t" rtlCol="false" tIns="0" lIns="0" bIns="0" rIns="0"/>
            <a:lstStyle/>
            <a:p>
              <a:pPr algn="l">
                <a:lnSpc>
                  <a:spcPts val="4200"/>
                </a:lnSpc>
              </a:pPr>
              <a:r>
                <a:rPr lang="en-US" b="true" sz="3000" i="true">
                  <a:solidFill>
                    <a:srgbClr val="FFFFFF"/>
                  </a:solidFill>
                  <a:latin typeface="Arial Bold Italics"/>
                  <a:ea typeface="Arial Bold Italics"/>
                  <a:cs typeface="Arial Bold Italics"/>
                  <a:sym typeface="Arial Bold Italics"/>
                </a:rPr>
                <a:t>2.2.1 Khái quát về Django</a:t>
              </a:r>
            </a:p>
          </p:txBody>
        </p:sp>
      </p:grpSp>
      <p:grpSp>
        <p:nvGrpSpPr>
          <p:cNvPr name="Group 17" id="17"/>
          <p:cNvGrpSpPr/>
          <p:nvPr/>
        </p:nvGrpSpPr>
        <p:grpSpPr>
          <a:xfrm rot="0">
            <a:off x="0" y="413723"/>
            <a:ext cx="18288000" cy="1013098"/>
            <a:chOff x="0" y="0"/>
            <a:chExt cx="24384000" cy="1350797"/>
          </a:xfrm>
        </p:grpSpPr>
        <p:sp>
          <p:nvSpPr>
            <p:cNvPr name="Freeform 18" id="18"/>
            <p:cNvSpPr/>
            <p:nvPr/>
          </p:nvSpPr>
          <p:spPr>
            <a:xfrm flipH="false" flipV="false" rot="0">
              <a:off x="0" y="0"/>
              <a:ext cx="24384000" cy="1350797"/>
            </a:xfrm>
            <a:custGeom>
              <a:avLst/>
              <a:gdLst/>
              <a:ahLst/>
              <a:cxnLst/>
              <a:rect r="r" b="b" t="t" l="l"/>
              <a:pathLst>
                <a:path h="1350797" w="24384000">
                  <a:moveTo>
                    <a:pt x="0" y="0"/>
                  </a:moveTo>
                  <a:lnTo>
                    <a:pt x="24384000" y="0"/>
                  </a:lnTo>
                  <a:lnTo>
                    <a:pt x="24384000" y="1350797"/>
                  </a:lnTo>
                  <a:lnTo>
                    <a:pt x="0" y="1350797"/>
                  </a:lnTo>
                  <a:close/>
                </a:path>
              </a:pathLst>
            </a:custGeom>
            <a:solidFill>
              <a:srgbClr val="000000">
                <a:alpha val="0"/>
              </a:srgbClr>
            </a:solidFill>
          </p:spPr>
        </p:sp>
        <p:sp>
          <p:nvSpPr>
            <p:cNvPr name="TextBox 19" id="19"/>
            <p:cNvSpPr txBox="true"/>
            <p:nvPr/>
          </p:nvSpPr>
          <p:spPr>
            <a:xfrm>
              <a:off x="0" y="-95250"/>
              <a:ext cx="24384000" cy="1446047"/>
            </a:xfrm>
            <a:prstGeom prst="rect">
              <a:avLst/>
            </a:prstGeom>
          </p:spPr>
          <p:txBody>
            <a:bodyPr anchor="t" rtlCol="false" tIns="0" lIns="0" bIns="0" rIns="0"/>
            <a:lstStyle/>
            <a:p>
              <a:pPr algn="ctr">
                <a:lnSpc>
                  <a:spcPts val="7909"/>
                </a:lnSpc>
              </a:pPr>
              <a:r>
                <a:rPr lang="en-US" sz="6998" b="true">
                  <a:solidFill>
                    <a:srgbClr val="FFC000"/>
                  </a:solidFill>
                  <a:latin typeface="Arial Bold"/>
                  <a:ea typeface="Arial Bold"/>
                  <a:cs typeface="Arial Bold"/>
                  <a:sym typeface="Arial Bold"/>
                </a:rPr>
                <a:t>CHƯƠNG 2:  NGHIÊN CỨU LÝ THUYẾT</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892887"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6753572" y="-1211380"/>
            <a:ext cx="4277623" cy="4971577"/>
          </a:xfrm>
          <a:custGeom>
            <a:avLst/>
            <a:gdLst/>
            <a:ahLst/>
            <a:cxnLst/>
            <a:rect r="r" b="b" t="t" l="l"/>
            <a:pathLst>
              <a:path h="4971577" w="4277623">
                <a:moveTo>
                  <a:pt x="0" y="0"/>
                </a:moveTo>
                <a:lnTo>
                  <a:pt x="4277623" y="0"/>
                </a:lnTo>
                <a:lnTo>
                  <a:pt x="4277623" y="4971576"/>
                </a:lnTo>
                <a:lnTo>
                  <a:pt x="0" y="49715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05492" y="-1768424"/>
            <a:ext cx="3075395" cy="3377028"/>
          </a:xfrm>
          <a:custGeom>
            <a:avLst/>
            <a:gdLst/>
            <a:ahLst/>
            <a:cxnLst/>
            <a:rect r="r" b="b" t="t" l="l"/>
            <a:pathLst>
              <a:path h="3377028" w="3075395">
                <a:moveTo>
                  <a:pt x="0" y="0"/>
                </a:moveTo>
                <a:lnTo>
                  <a:pt x="3075395" y="0"/>
                </a:lnTo>
                <a:lnTo>
                  <a:pt x="3075395" y="3377028"/>
                </a:lnTo>
                <a:lnTo>
                  <a:pt x="0" y="3377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70633" y="8066381"/>
            <a:ext cx="5332543" cy="5062931"/>
          </a:xfrm>
          <a:custGeom>
            <a:avLst/>
            <a:gdLst/>
            <a:ahLst/>
            <a:cxnLst/>
            <a:rect r="r" b="b" t="t" l="l"/>
            <a:pathLst>
              <a:path h="5062931" w="5332543">
                <a:moveTo>
                  <a:pt x="0" y="0"/>
                </a:moveTo>
                <a:lnTo>
                  <a:pt x="5332543" y="0"/>
                </a:lnTo>
                <a:lnTo>
                  <a:pt x="5332543" y="5062932"/>
                </a:lnTo>
                <a:lnTo>
                  <a:pt x="0" y="50629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6170" y="5751765"/>
            <a:ext cx="4014745" cy="4123019"/>
          </a:xfrm>
          <a:custGeom>
            <a:avLst/>
            <a:gdLst/>
            <a:ahLst/>
            <a:cxnLst/>
            <a:rect r="r" b="b" t="t" l="l"/>
            <a:pathLst>
              <a:path h="4123019" w="4014745">
                <a:moveTo>
                  <a:pt x="0" y="0"/>
                </a:moveTo>
                <a:lnTo>
                  <a:pt x="4014746" y="0"/>
                </a:lnTo>
                <a:lnTo>
                  <a:pt x="4014746" y="4123018"/>
                </a:lnTo>
                <a:lnTo>
                  <a:pt x="0" y="4123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Bubbles"/>
          <p:cNvSpPr/>
          <p:nvPr/>
        </p:nvSpPr>
        <p:spPr>
          <a:xfrm flipH="false" flipV="false" rot="0">
            <a:off x="12679949" y="438149"/>
            <a:ext cx="7513052" cy="7513052"/>
          </a:xfrm>
          <a:custGeom>
            <a:avLst/>
            <a:gdLst/>
            <a:ahLst/>
            <a:cxnLst/>
            <a:rect r="r" b="b" t="t" l="l"/>
            <a:pathLst>
              <a:path h="7513052" w="7513052">
                <a:moveTo>
                  <a:pt x="0" y="0"/>
                </a:moveTo>
                <a:lnTo>
                  <a:pt x="7513052" y="0"/>
                </a:lnTo>
                <a:lnTo>
                  <a:pt x="7513052" y="7513052"/>
                </a:lnTo>
                <a:lnTo>
                  <a:pt x="0" y="75130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956387" y="438148"/>
            <a:ext cx="16375226" cy="830997"/>
            <a:chOff x="0" y="0"/>
            <a:chExt cx="21833635" cy="1107996"/>
          </a:xfrm>
        </p:grpSpPr>
        <p:sp>
          <p:nvSpPr>
            <p:cNvPr name="Freeform 9" id="9"/>
            <p:cNvSpPr/>
            <p:nvPr/>
          </p:nvSpPr>
          <p:spPr>
            <a:xfrm flipH="false" flipV="false" rot="0">
              <a:off x="0" y="0"/>
              <a:ext cx="21833635" cy="1107996"/>
            </a:xfrm>
            <a:custGeom>
              <a:avLst/>
              <a:gdLst/>
              <a:ahLst/>
              <a:cxnLst/>
              <a:rect r="r" b="b" t="t" l="l"/>
              <a:pathLst>
                <a:path h="1107996" w="21833635">
                  <a:moveTo>
                    <a:pt x="0" y="0"/>
                  </a:moveTo>
                  <a:lnTo>
                    <a:pt x="21833635" y="0"/>
                  </a:lnTo>
                  <a:lnTo>
                    <a:pt x="21833635" y="1107996"/>
                  </a:lnTo>
                  <a:lnTo>
                    <a:pt x="0" y="1107996"/>
                  </a:lnTo>
                  <a:close/>
                </a:path>
              </a:pathLst>
            </a:custGeom>
            <a:solidFill>
              <a:srgbClr val="000000">
                <a:alpha val="0"/>
              </a:srgbClr>
            </a:solidFill>
          </p:spPr>
        </p:sp>
        <p:sp>
          <p:nvSpPr>
            <p:cNvPr name="TextBox 10" id="10"/>
            <p:cNvSpPr txBox="true"/>
            <p:nvPr/>
          </p:nvSpPr>
          <p:spPr>
            <a:xfrm>
              <a:off x="0" y="-85725"/>
              <a:ext cx="21833635" cy="1193721"/>
            </a:xfrm>
            <a:prstGeom prst="rect">
              <a:avLst/>
            </a:prstGeom>
          </p:spPr>
          <p:txBody>
            <a:bodyPr anchor="t" rtlCol="false" tIns="0" lIns="0" bIns="0" rIns="0"/>
            <a:lstStyle/>
            <a:p>
              <a:pPr algn="ctr">
                <a:lnSpc>
                  <a:spcPts val="5759"/>
                </a:lnSpc>
              </a:pPr>
              <a:r>
                <a:rPr lang="en-US" sz="4800" b="true">
                  <a:solidFill>
                    <a:srgbClr val="000000"/>
                  </a:solidFill>
                  <a:latin typeface="Calibri (MS) Bold"/>
                  <a:ea typeface="Calibri (MS) Bold"/>
                  <a:cs typeface="Calibri (MS) Bold"/>
                  <a:sym typeface="Calibri (MS) Bold"/>
                </a:rPr>
                <a:t>NỘI DUNG BÁO CÁO</a:t>
              </a:r>
            </a:p>
          </p:txBody>
        </p:sp>
      </p:grpSp>
      <p:grpSp>
        <p:nvGrpSpPr>
          <p:cNvPr name="Group 11" id="11"/>
          <p:cNvGrpSpPr/>
          <p:nvPr/>
        </p:nvGrpSpPr>
        <p:grpSpPr>
          <a:xfrm rot="0">
            <a:off x="3409363" y="7172428"/>
            <a:ext cx="2832395" cy="1046125"/>
            <a:chOff x="0" y="0"/>
            <a:chExt cx="3776527" cy="1394833"/>
          </a:xfrm>
        </p:grpSpPr>
        <p:sp>
          <p:nvSpPr>
            <p:cNvPr name="Freeform 12" id="12"/>
            <p:cNvSpPr/>
            <p:nvPr/>
          </p:nvSpPr>
          <p:spPr>
            <a:xfrm flipH="false" flipV="false" rot="0">
              <a:off x="16891" y="16891"/>
              <a:ext cx="3742690" cy="1361059"/>
            </a:xfrm>
            <a:custGeom>
              <a:avLst/>
              <a:gdLst/>
              <a:ahLst/>
              <a:cxnLst/>
              <a:rect r="r" b="b" t="t" l="l"/>
              <a:pathLst>
                <a:path h="1361059" w="3742690">
                  <a:moveTo>
                    <a:pt x="0" y="226822"/>
                  </a:moveTo>
                  <a:cubicBezTo>
                    <a:pt x="0" y="101600"/>
                    <a:pt x="103124" y="0"/>
                    <a:pt x="230378" y="0"/>
                  </a:cubicBezTo>
                  <a:lnTo>
                    <a:pt x="3512312" y="0"/>
                  </a:lnTo>
                  <a:cubicBezTo>
                    <a:pt x="3639566" y="0"/>
                    <a:pt x="3742690" y="101600"/>
                    <a:pt x="3742690" y="226822"/>
                  </a:cubicBezTo>
                  <a:lnTo>
                    <a:pt x="3742690" y="1134237"/>
                  </a:lnTo>
                  <a:cubicBezTo>
                    <a:pt x="3742690" y="1259459"/>
                    <a:pt x="3639566" y="1361059"/>
                    <a:pt x="3512312" y="1361059"/>
                  </a:cubicBezTo>
                  <a:lnTo>
                    <a:pt x="230378" y="1361059"/>
                  </a:lnTo>
                  <a:cubicBezTo>
                    <a:pt x="103124" y="1361059"/>
                    <a:pt x="0" y="1259459"/>
                    <a:pt x="0" y="1134237"/>
                  </a:cubicBezTo>
                  <a:close/>
                </a:path>
              </a:pathLst>
            </a:custGeom>
            <a:solidFill>
              <a:srgbClr val="F79646"/>
            </a:solidFill>
          </p:spPr>
        </p:sp>
        <p:sp>
          <p:nvSpPr>
            <p:cNvPr name="Freeform 13" id="13"/>
            <p:cNvSpPr/>
            <p:nvPr/>
          </p:nvSpPr>
          <p:spPr>
            <a:xfrm flipH="false" flipV="false" rot="0">
              <a:off x="0" y="0"/>
              <a:ext cx="3776472" cy="1394841"/>
            </a:xfrm>
            <a:custGeom>
              <a:avLst/>
              <a:gdLst/>
              <a:ahLst/>
              <a:cxnLst/>
              <a:rect r="r" b="b" t="t" l="l"/>
              <a:pathLst>
                <a:path h="1394841" w="3776472">
                  <a:moveTo>
                    <a:pt x="0" y="243713"/>
                  </a:moveTo>
                  <a:cubicBezTo>
                    <a:pt x="0" y="108839"/>
                    <a:pt x="110998" y="0"/>
                    <a:pt x="247269" y="0"/>
                  </a:cubicBezTo>
                  <a:lnTo>
                    <a:pt x="3529203" y="0"/>
                  </a:lnTo>
                  <a:lnTo>
                    <a:pt x="3529203" y="16891"/>
                  </a:lnTo>
                  <a:lnTo>
                    <a:pt x="3529203" y="0"/>
                  </a:lnTo>
                  <a:cubicBezTo>
                    <a:pt x="3665601" y="0"/>
                    <a:pt x="3776472" y="108839"/>
                    <a:pt x="3776472" y="243713"/>
                  </a:cubicBezTo>
                  <a:lnTo>
                    <a:pt x="3759581" y="243713"/>
                  </a:lnTo>
                  <a:lnTo>
                    <a:pt x="3776472" y="243713"/>
                  </a:lnTo>
                  <a:lnTo>
                    <a:pt x="3776472" y="1151128"/>
                  </a:lnTo>
                  <a:lnTo>
                    <a:pt x="3759581" y="1151128"/>
                  </a:lnTo>
                  <a:lnTo>
                    <a:pt x="3776472" y="1151128"/>
                  </a:lnTo>
                  <a:cubicBezTo>
                    <a:pt x="3776472" y="1286002"/>
                    <a:pt x="3665474" y="1394841"/>
                    <a:pt x="3529203" y="1394841"/>
                  </a:cubicBezTo>
                  <a:lnTo>
                    <a:pt x="3529203" y="1377950"/>
                  </a:lnTo>
                  <a:lnTo>
                    <a:pt x="3529203" y="1394841"/>
                  </a:lnTo>
                  <a:lnTo>
                    <a:pt x="247269" y="1394841"/>
                  </a:lnTo>
                  <a:lnTo>
                    <a:pt x="247269" y="1377950"/>
                  </a:lnTo>
                  <a:lnTo>
                    <a:pt x="247269" y="1394841"/>
                  </a:lnTo>
                  <a:cubicBezTo>
                    <a:pt x="110998" y="1394841"/>
                    <a:pt x="0" y="1286002"/>
                    <a:pt x="0" y="1151128"/>
                  </a:cubicBezTo>
                  <a:lnTo>
                    <a:pt x="0" y="243713"/>
                  </a:lnTo>
                  <a:lnTo>
                    <a:pt x="16891" y="243713"/>
                  </a:lnTo>
                  <a:lnTo>
                    <a:pt x="0" y="243713"/>
                  </a:lnTo>
                  <a:moveTo>
                    <a:pt x="33909" y="243713"/>
                  </a:moveTo>
                  <a:lnTo>
                    <a:pt x="33909" y="1151128"/>
                  </a:lnTo>
                  <a:lnTo>
                    <a:pt x="16891" y="1151128"/>
                  </a:lnTo>
                  <a:lnTo>
                    <a:pt x="33909" y="1151128"/>
                  </a:lnTo>
                  <a:cubicBezTo>
                    <a:pt x="33909" y="1266825"/>
                    <a:pt x="129286" y="1361059"/>
                    <a:pt x="247396" y="1361059"/>
                  </a:cubicBezTo>
                  <a:lnTo>
                    <a:pt x="3529203" y="1361059"/>
                  </a:lnTo>
                  <a:cubicBezTo>
                    <a:pt x="3647313" y="1361059"/>
                    <a:pt x="3742690" y="1266825"/>
                    <a:pt x="3742690" y="1151128"/>
                  </a:cubicBezTo>
                  <a:lnTo>
                    <a:pt x="3742690" y="243713"/>
                  </a:lnTo>
                  <a:cubicBezTo>
                    <a:pt x="3742690" y="128016"/>
                    <a:pt x="3647313" y="33782"/>
                    <a:pt x="3529203" y="33782"/>
                  </a:cubicBezTo>
                  <a:lnTo>
                    <a:pt x="247269" y="33782"/>
                  </a:lnTo>
                  <a:lnTo>
                    <a:pt x="247269" y="16891"/>
                  </a:lnTo>
                  <a:lnTo>
                    <a:pt x="247269" y="33909"/>
                  </a:lnTo>
                  <a:cubicBezTo>
                    <a:pt x="129159" y="33909"/>
                    <a:pt x="33782" y="128143"/>
                    <a:pt x="33782" y="243840"/>
                  </a:cubicBezTo>
                  <a:close/>
                </a:path>
              </a:pathLst>
            </a:custGeom>
            <a:solidFill>
              <a:srgbClr val="1C334E"/>
            </a:solidFill>
          </p:spPr>
        </p:sp>
        <p:sp>
          <p:nvSpPr>
            <p:cNvPr name="TextBox 14" id="14"/>
            <p:cNvSpPr txBox="true"/>
            <p:nvPr/>
          </p:nvSpPr>
          <p:spPr>
            <a:xfrm>
              <a:off x="0" y="-57150"/>
              <a:ext cx="3776527" cy="1451983"/>
            </a:xfrm>
            <a:prstGeom prst="rect">
              <a:avLst/>
            </a:prstGeom>
          </p:spPr>
          <p:txBody>
            <a:bodyPr anchor="ctr" rtlCol="false" tIns="50800" lIns="50800" bIns="50800" rIns="50800"/>
            <a:lstStyle/>
            <a:p>
              <a:pPr algn="ctr">
                <a:lnSpc>
                  <a:spcPts val="3240"/>
                </a:lnSpc>
              </a:pPr>
              <a:r>
                <a:rPr lang="en-US" sz="2700" b="true">
                  <a:solidFill>
                    <a:srgbClr val="000000"/>
                  </a:solidFill>
                  <a:latin typeface="Calibri (MS) Bold"/>
                  <a:ea typeface="Calibri (MS) Bold"/>
                  <a:cs typeface="Calibri (MS) Bold"/>
                  <a:sym typeface="Calibri (MS) Bold"/>
                </a:rPr>
                <a:t>CHƯƠNG 4</a:t>
              </a:r>
            </a:p>
          </p:txBody>
        </p:sp>
      </p:grpSp>
      <p:grpSp>
        <p:nvGrpSpPr>
          <p:cNvPr name="Group 15" id="15"/>
          <p:cNvGrpSpPr/>
          <p:nvPr/>
        </p:nvGrpSpPr>
        <p:grpSpPr>
          <a:xfrm rot="0">
            <a:off x="1223375" y="1812739"/>
            <a:ext cx="2832395" cy="1046125"/>
            <a:chOff x="0" y="0"/>
            <a:chExt cx="3776527" cy="1394833"/>
          </a:xfrm>
        </p:grpSpPr>
        <p:sp>
          <p:nvSpPr>
            <p:cNvPr name="Freeform 16" id="16"/>
            <p:cNvSpPr/>
            <p:nvPr/>
          </p:nvSpPr>
          <p:spPr>
            <a:xfrm flipH="false" flipV="false" rot="0">
              <a:off x="16891" y="16891"/>
              <a:ext cx="3742690" cy="1361059"/>
            </a:xfrm>
            <a:custGeom>
              <a:avLst/>
              <a:gdLst/>
              <a:ahLst/>
              <a:cxnLst/>
              <a:rect r="r" b="b" t="t" l="l"/>
              <a:pathLst>
                <a:path h="1361059" w="3742690">
                  <a:moveTo>
                    <a:pt x="0" y="226822"/>
                  </a:moveTo>
                  <a:cubicBezTo>
                    <a:pt x="0" y="101600"/>
                    <a:pt x="103124" y="0"/>
                    <a:pt x="230378" y="0"/>
                  </a:cubicBezTo>
                  <a:lnTo>
                    <a:pt x="3512312" y="0"/>
                  </a:lnTo>
                  <a:cubicBezTo>
                    <a:pt x="3639566" y="0"/>
                    <a:pt x="3742690" y="101600"/>
                    <a:pt x="3742690" y="226822"/>
                  </a:cubicBezTo>
                  <a:lnTo>
                    <a:pt x="3742690" y="1134237"/>
                  </a:lnTo>
                  <a:cubicBezTo>
                    <a:pt x="3742690" y="1259459"/>
                    <a:pt x="3639566" y="1361059"/>
                    <a:pt x="3512312" y="1361059"/>
                  </a:cubicBezTo>
                  <a:lnTo>
                    <a:pt x="230378" y="1361059"/>
                  </a:lnTo>
                  <a:cubicBezTo>
                    <a:pt x="103124" y="1361059"/>
                    <a:pt x="0" y="1259459"/>
                    <a:pt x="0" y="1134237"/>
                  </a:cubicBezTo>
                  <a:close/>
                </a:path>
              </a:pathLst>
            </a:custGeom>
            <a:solidFill>
              <a:srgbClr val="F79646"/>
            </a:solidFill>
          </p:spPr>
        </p:sp>
        <p:sp>
          <p:nvSpPr>
            <p:cNvPr name="Freeform 17" id="17"/>
            <p:cNvSpPr/>
            <p:nvPr/>
          </p:nvSpPr>
          <p:spPr>
            <a:xfrm flipH="false" flipV="false" rot="0">
              <a:off x="0" y="0"/>
              <a:ext cx="3776472" cy="1394841"/>
            </a:xfrm>
            <a:custGeom>
              <a:avLst/>
              <a:gdLst/>
              <a:ahLst/>
              <a:cxnLst/>
              <a:rect r="r" b="b" t="t" l="l"/>
              <a:pathLst>
                <a:path h="1394841" w="3776472">
                  <a:moveTo>
                    <a:pt x="0" y="243713"/>
                  </a:moveTo>
                  <a:cubicBezTo>
                    <a:pt x="0" y="108839"/>
                    <a:pt x="110998" y="0"/>
                    <a:pt x="247269" y="0"/>
                  </a:cubicBezTo>
                  <a:lnTo>
                    <a:pt x="3529203" y="0"/>
                  </a:lnTo>
                  <a:lnTo>
                    <a:pt x="3529203" y="16891"/>
                  </a:lnTo>
                  <a:lnTo>
                    <a:pt x="3529203" y="0"/>
                  </a:lnTo>
                  <a:cubicBezTo>
                    <a:pt x="3665601" y="0"/>
                    <a:pt x="3776472" y="108839"/>
                    <a:pt x="3776472" y="243713"/>
                  </a:cubicBezTo>
                  <a:lnTo>
                    <a:pt x="3759581" y="243713"/>
                  </a:lnTo>
                  <a:lnTo>
                    <a:pt x="3776472" y="243713"/>
                  </a:lnTo>
                  <a:lnTo>
                    <a:pt x="3776472" y="1151128"/>
                  </a:lnTo>
                  <a:lnTo>
                    <a:pt x="3759581" y="1151128"/>
                  </a:lnTo>
                  <a:lnTo>
                    <a:pt x="3776472" y="1151128"/>
                  </a:lnTo>
                  <a:cubicBezTo>
                    <a:pt x="3776472" y="1286002"/>
                    <a:pt x="3665474" y="1394841"/>
                    <a:pt x="3529203" y="1394841"/>
                  </a:cubicBezTo>
                  <a:lnTo>
                    <a:pt x="3529203" y="1377950"/>
                  </a:lnTo>
                  <a:lnTo>
                    <a:pt x="3529203" y="1394841"/>
                  </a:lnTo>
                  <a:lnTo>
                    <a:pt x="247269" y="1394841"/>
                  </a:lnTo>
                  <a:lnTo>
                    <a:pt x="247269" y="1377950"/>
                  </a:lnTo>
                  <a:lnTo>
                    <a:pt x="247269" y="1394841"/>
                  </a:lnTo>
                  <a:cubicBezTo>
                    <a:pt x="110998" y="1394841"/>
                    <a:pt x="0" y="1286002"/>
                    <a:pt x="0" y="1151128"/>
                  </a:cubicBezTo>
                  <a:lnTo>
                    <a:pt x="0" y="243713"/>
                  </a:lnTo>
                  <a:lnTo>
                    <a:pt x="16891" y="243713"/>
                  </a:lnTo>
                  <a:lnTo>
                    <a:pt x="0" y="243713"/>
                  </a:lnTo>
                  <a:moveTo>
                    <a:pt x="33909" y="243713"/>
                  </a:moveTo>
                  <a:lnTo>
                    <a:pt x="33909" y="1151128"/>
                  </a:lnTo>
                  <a:lnTo>
                    <a:pt x="16891" y="1151128"/>
                  </a:lnTo>
                  <a:lnTo>
                    <a:pt x="33909" y="1151128"/>
                  </a:lnTo>
                  <a:cubicBezTo>
                    <a:pt x="33909" y="1266825"/>
                    <a:pt x="129286" y="1361059"/>
                    <a:pt x="247396" y="1361059"/>
                  </a:cubicBezTo>
                  <a:lnTo>
                    <a:pt x="3529203" y="1361059"/>
                  </a:lnTo>
                  <a:cubicBezTo>
                    <a:pt x="3647313" y="1361059"/>
                    <a:pt x="3742690" y="1266825"/>
                    <a:pt x="3742690" y="1151128"/>
                  </a:cubicBezTo>
                  <a:lnTo>
                    <a:pt x="3742690" y="243713"/>
                  </a:lnTo>
                  <a:cubicBezTo>
                    <a:pt x="3742690" y="128016"/>
                    <a:pt x="3647313" y="33782"/>
                    <a:pt x="3529203" y="33782"/>
                  </a:cubicBezTo>
                  <a:lnTo>
                    <a:pt x="247269" y="33782"/>
                  </a:lnTo>
                  <a:lnTo>
                    <a:pt x="247269" y="16891"/>
                  </a:lnTo>
                  <a:lnTo>
                    <a:pt x="247269" y="33909"/>
                  </a:lnTo>
                  <a:cubicBezTo>
                    <a:pt x="129159" y="33909"/>
                    <a:pt x="33782" y="128143"/>
                    <a:pt x="33782" y="243840"/>
                  </a:cubicBezTo>
                  <a:close/>
                </a:path>
              </a:pathLst>
            </a:custGeom>
            <a:solidFill>
              <a:srgbClr val="1C334E"/>
            </a:solidFill>
          </p:spPr>
        </p:sp>
        <p:sp>
          <p:nvSpPr>
            <p:cNvPr name="TextBox 18" id="18"/>
            <p:cNvSpPr txBox="true"/>
            <p:nvPr/>
          </p:nvSpPr>
          <p:spPr>
            <a:xfrm>
              <a:off x="0" y="-57150"/>
              <a:ext cx="3776527" cy="1451983"/>
            </a:xfrm>
            <a:prstGeom prst="rect">
              <a:avLst/>
            </a:prstGeom>
          </p:spPr>
          <p:txBody>
            <a:bodyPr anchor="ctr" rtlCol="false" tIns="50800" lIns="50800" bIns="50800" rIns="50800"/>
            <a:lstStyle/>
            <a:p>
              <a:pPr algn="ctr">
                <a:lnSpc>
                  <a:spcPts val="3240"/>
                </a:lnSpc>
              </a:pPr>
              <a:r>
                <a:rPr lang="en-US" sz="2700" b="true">
                  <a:solidFill>
                    <a:srgbClr val="000000"/>
                  </a:solidFill>
                  <a:latin typeface="Calibri (MS) Bold"/>
                  <a:ea typeface="Calibri (MS) Bold"/>
                  <a:cs typeface="Calibri (MS) Bold"/>
                  <a:sym typeface="Calibri (MS) Bold"/>
                </a:rPr>
                <a:t>CHƯƠNG 1</a:t>
              </a:r>
            </a:p>
          </p:txBody>
        </p:sp>
      </p:grpSp>
      <p:grpSp>
        <p:nvGrpSpPr>
          <p:cNvPr name="Group 19" id="19"/>
          <p:cNvGrpSpPr/>
          <p:nvPr/>
        </p:nvGrpSpPr>
        <p:grpSpPr>
          <a:xfrm rot="0">
            <a:off x="1223375" y="8958991"/>
            <a:ext cx="2832395" cy="1046125"/>
            <a:chOff x="0" y="0"/>
            <a:chExt cx="3776527" cy="1394833"/>
          </a:xfrm>
        </p:grpSpPr>
        <p:sp>
          <p:nvSpPr>
            <p:cNvPr name="Freeform 20" id="20"/>
            <p:cNvSpPr/>
            <p:nvPr/>
          </p:nvSpPr>
          <p:spPr>
            <a:xfrm flipH="false" flipV="false" rot="0">
              <a:off x="16891" y="16891"/>
              <a:ext cx="3742690" cy="1361059"/>
            </a:xfrm>
            <a:custGeom>
              <a:avLst/>
              <a:gdLst/>
              <a:ahLst/>
              <a:cxnLst/>
              <a:rect r="r" b="b" t="t" l="l"/>
              <a:pathLst>
                <a:path h="1361059" w="3742690">
                  <a:moveTo>
                    <a:pt x="0" y="226822"/>
                  </a:moveTo>
                  <a:cubicBezTo>
                    <a:pt x="0" y="101600"/>
                    <a:pt x="103124" y="0"/>
                    <a:pt x="230378" y="0"/>
                  </a:cubicBezTo>
                  <a:lnTo>
                    <a:pt x="3512312" y="0"/>
                  </a:lnTo>
                  <a:cubicBezTo>
                    <a:pt x="3639566" y="0"/>
                    <a:pt x="3742690" y="101600"/>
                    <a:pt x="3742690" y="226822"/>
                  </a:cubicBezTo>
                  <a:lnTo>
                    <a:pt x="3742690" y="1134237"/>
                  </a:lnTo>
                  <a:cubicBezTo>
                    <a:pt x="3742690" y="1259459"/>
                    <a:pt x="3639566" y="1361059"/>
                    <a:pt x="3512312" y="1361059"/>
                  </a:cubicBezTo>
                  <a:lnTo>
                    <a:pt x="230378" y="1361059"/>
                  </a:lnTo>
                  <a:cubicBezTo>
                    <a:pt x="103124" y="1361059"/>
                    <a:pt x="0" y="1259459"/>
                    <a:pt x="0" y="1134237"/>
                  </a:cubicBezTo>
                  <a:close/>
                </a:path>
              </a:pathLst>
            </a:custGeom>
            <a:solidFill>
              <a:srgbClr val="F79646"/>
            </a:solidFill>
          </p:spPr>
        </p:sp>
        <p:sp>
          <p:nvSpPr>
            <p:cNvPr name="Freeform 21" id="21"/>
            <p:cNvSpPr/>
            <p:nvPr/>
          </p:nvSpPr>
          <p:spPr>
            <a:xfrm flipH="false" flipV="false" rot="0">
              <a:off x="0" y="0"/>
              <a:ext cx="3776472" cy="1394841"/>
            </a:xfrm>
            <a:custGeom>
              <a:avLst/>
              <a:gdLst/>
              <a:ahLst/>
              <a:cxnLst/>
              <a:rect r="r" b="b" t="t" l="l"/>
              <a:pathLst>
                <a:path h="1394841" w="3776472">
                  <a:moveTo>
                    <a:pt x="0" y="243713"/>
                  </a:moveTo>
                  <a:cubicBezTo>
                    <a:pt x="0" y="108839"/>
                    <a:pt x="110998" y="0"/>
                    <a:pt x="247269" y="0"/>
                  </a:cubicBezTo>
                  <a:lnTo>
                    <a:pt x="3529203" y="0"/>
                  </a:lnTo>
                  <a:lnTo>
                    <a:pt x="3529203" y="16891"/>
                  </a:lnTo>
                  <a:lnTo>
                    <a:pt x="3529203" y="0"/>
                  </a:lnTo>
                  <a:cubicBezTo>
                    <a:pt x="3665601" y="0"/>
                    <a:pt x="3776472" y="108839"/>
                    <a:pt x="3776472" y="243713"/>
                  </a:cubicBezTo>
                  <a:lnTo>
                    <a:pt x="3759581" y="243713"/>
                  </a:lnTo>
                  <a:lnTo>
                    <a:pt x="3776472" y="243713"/>
                  </a:lnTo>
                  <a:lnTo>
                    <a:pt x="3776472" y="1151128"/>
                  </a:lnTo>
                  <a:lnTo>
                    <a:pt x="3759581" y="1151128"/>
                  </a:lnTo>
                  <a:lnTo>
                    <a:pt x="3776472" y="1151128"/>
                  </a:lnTo>
                  <a:cubicBezTo>
                    <a:pt x="3776472" y="1286002"/>
                    <a:pt x="3665474" y="1394841"/>
                    <a:pt x="3529203" y="1394841"/>
                  </a:cubicBezTo>
                  <a:lnTo>
                    <a:pt x="3529203" y="1377950"/>
                  </a:lnTo>
                  <a:lnTo>
                    <a:pt x="3529203" y="1394841"/>
                  </a:lnTo>
                  <a:lnTo>
                    <a:pt x="247269" y="1394841"/>
                  </a:lnTo>
                  <a:lnTo>
                    <a:pt x="247269" y="1377950"/>
                  </a:lnTo>
                  <a:lnTo>
                    <a:pt x="247269" y="1394841"/>
                  </a:lnTo>
                  <a:cubicBezTo>
                    <a:pt x="110998" y="1394841"/>
                    <a:pt x="0" y="1286002"/>
                    <a:pt x="0" y="1151128"/>
                  </a:cubicBezTo>
                  <a:lnTo>
                    <a:pt x="0" y="243713"/>
                  </a:lnTo>
                  <a:lnTo>
                    <a:pt x="16891" y="243713"/>
                  </a:lnTo>
                  <a:lnTo>
                    <a:pt x="0" y="243713"/>
                  </a:lnTo>
                  <a:moveTo>
                    <a:pt x="33909" y="243713"/>
                  </a:moveTo>
                  <a:lnTo>
                    <a:pt x="33909" y="1151128"/>
                  </a:lnTo>
                  <a:lnTo>
                    <a:pt x="16891" y="1151128"/>
                  </a:lnTo>
                  <a:lnTo>
                    <a:pt x="33909" y="1151128"/>
                  </a:lnTo>
                  <a:cubicBezTo>
                    <a:pt x="33909" y="1266825"/>
                    <a:pt x="129286" y="1361059"/>
                    <a:pt x="247396" y="1361059"/>
                  </a:cubicBezTo>
                  <a:lnTo>
                    <a:pt x="3529203" y="1361059"/>
                  </a:lnTo>
                  <a:cubicBezTo>
                    <a:pt x="3647313" y="1361059"/>
                    <a:pt x="3742690" y="1266825"/>
                    <a:pt x="3742690" y="1151128"/>
                  </a:cubicBezTo>
                  <a:lnTo>
                    <a:pt x="3742690" y="243713"/>
                  </a:lnTo>
                  <a:cubicBezTo>
                    <a:pt x="3742690" y="128016"/>
                    <a:pt x="3647313" y="33782"/>
                    <a:pt x="3529203" y="33782"/>
                  </a:cubicBezTo>
                  <a:lnTo>
                    <a:pt x="247269" y="33782"/>
                  </a:lnTo>
                  <a:lnTo>
                    <a:pt x="247269" y="16891"/>
                  </a:lnTo>
                  <a:lnTo>
                    <a:pt x="247269" y="33909"/>
                  </a:lnTo>
                  <a:cubicBezTo>
                    <a:pt x="129159" y="33909"/>
                    <a:pt x="33782" y="128143"/>
                    <a:pt x="33782" y="243840"/>
                  </a:cubicBezTo>
                  <a:close/>
                </a:path>
              </a:pathLst>
            </a:custGeom>
            <a:solidFill>
              <a:srgbClr val="1C334E"/>
            </a:solidFill>
          </p:spPr>
        </p:sp>
        <p:sp>
          <p:nvSpPr>
            <p:cNvPr name="TextBox 22" id="22"/>
            <p:cNvSpPr txBox="true"/>
            <p:nvPr/>
          </p:nvSpPr>
          <p:spPr>
            <a:xfrm>
              <a:off x="0" y="-57150"/>
              <a:ext cx="3776527" cy="1451983"/>
            </a:xfrm>
            <a:prstGeom prst="rect">
              <a:avLst/>
            </a:prstGeom>
          </p:spPr>
          <p:txBody>
            <a:bodyPr anchor="ctr" rtlCol="false" tIns="50800" lIns="50800" bIns="50800" rIns="50800"/>
            <a:lstStyle/>
            <a:p>
              <a:pPr algn="ctr">
                <a:lnSpc>
                  <a:spcPts val="3240"/>
                </a:lnSpc>
              </a:pPr>
              <a:r>
                <a:rPr lang="en-US" sz="2700" b="true">
                  <a:solidFill>
                    <a:srgbClr val="000000"/>
                  </a:solidFill>
                  <a:latin typeface="Calibri (MS) Bold"/>
                  <a:ea typeface="Calibri (MS) Bold"/>
                  <a:cs typeface="Calibri (MS) Bold"/>
                  <a:sym typeface="Calibri (MS) Bold"/>
                </a:rPr>
                <a:t>CHƯƠNG 5</a:t>
              </a:r>
            </a:p>
          </p:txBody>
        </p:sp>
      </p:grpSp>
      <p:grpSp>
        <p:nvGrpSpPr>
          <p:cNvPr name="Group 23" id="23"/>
          <p:cNvGrpSpPr/>
          <p:nvPr/>
        </p:nvGrpSpPr>
        <p:grpSpPr>
          <a:xfrm rot="0">
            <a:off x="3648169" y="3596790"/>
            <a:ext cx="2832395" cy="1046125"/>
            <a:chOff x="0" y="0"/>
            <a:chExt cx="3776527" cy="1394833"/>
          </a:xfrm>
        </p:grpSpPr>
        <p:sp>
          <p:nvSpPr>
            <p:cNvPr name="Freeform 24" id="24"/>
            <p:cNvSpPr/>
            <p:nvPr/>
          </p:nvSpPr>
          <p:spPr>
            <a:xfrm flipH="false" flipV="false" rot="0">
              <a:off x="16891" y="16891"/>
              <a:ext cx="3742690" cy="1361059"/>
            </a:xfrm>
            <a:custGeom>
              <a:avLst/>
              <a:gdLst/>
              <a:ahLst/>
              <a:cxnLst/>
              <a:rect r="r" b="b" t="t" l="l"/>
              <a:pathLst>
                <a:path h="1361059" w="3742690">
                  <a:moveTo>
                    <a:pt x="0" y="226822"/>
                  </a:moveTo>
                  <a:cubicBezTo>
                    <a:pt x="0" y="101600"/>
                    <a:pt x="103124" y="0"/>
                    <a:pt x="230378" y="0"/>
                  </a:cubicBezTo>
                  <a:lnTo>
                    <a:pt x="3512312" y="0"/>
                  </a:lnTo>
                  <a:cubicBezTo>
                    <a:pt x="3639566" y="0"/>
                    <a:pt x="3742690" y="101600"/>
                    <a:pt x="3742690" y="226822"/>
                  </a:cubicBezTo>
                  <a:lnTo>
                    <a:pt x="3742690" y="1134237"/>
                  </a:lnTo>
                  <a:cubicBezTo>
                    <a:pt x="3742690" y="1259459"/>
                    <a:pt x="3639566" y="1361059"/>
                    <a:pt x="3512312" y="1361059"/>
                  </a:cubicBezTo>
                  <a:lnTo>
                    <a:pt x="230378" y="1361059"/>
                  </a:lnTo>
                  <a:cubicBezTo>
                    <a:pt x="103124" y="1361059"/>
                    <a:pt x="0" y="1259459"/>
                    <a:pt x="0" y="1134237"/>
                  </a:cubicBezTo>
                  <a:close/>
                </a:path>
              </a:pathLst>
            </a:custGeom>
            <a:solidFill>
              <a:srgbClr val="F79646"/>
            </a:solidFill>
          </p:spPr>
        </p:sp>
        <p:sp>
          <p:nvSpPr>
            <p:cNvPr name="Freeform 25" id="25"/>
            <p:cNvSpPr/>
            <p:nvPr/>
          </p:nvSpPr>
          <p:spPr>
            <a:xfrm flipH="false" flipV="false" rot="0">
              <a:off x="0" y="0"/>
              <a:ext cx="3776472" cy="1394841"/>
            </a:xfrm>
            <a:custGeom>
              <a:avLst/>
              <a:gdLst/>
              <a:ahLst/>
              <a:cxnLst/>
              <a:rect r="r" b="b" t="t" l="l"/>
              <a:pathLst>
                <a:path h="1394841" w="3776472">
                  <a:moveTo>
                    <a:pt x="0" y="243713"/>
                  </a:moveTo>
                  <a:cubicBezTo>
                    <a:pt x="0" y="108839"/>
                    <a:pt x="110998" y="0"/>
                    <a:pt x="247269" y="0"/>
                  </a:cubicBezTo>
                  <a:lnTo>
                    <a:pt x="3529203" y="0"/>
                  </a:lnTo>
                  <a:lnTo>
                    <a:pt x="3529203" y="16891"/>
                  </a:lnTo>
                  <a:lnTo>
                    <a:pt x="3529203" y="0"/>
                  </a:lnTo>
                  <a:cubicBezTo>
                    <a:pt x="3665601" y="0"/>
                    <a:pt x="3776472" y="108839"/>
                    <a:pt x="3776472" y="243713"/>
                  </a:cubicBezTo>
                  <a:lnTo>
                    <a:pt x="3759581" y="243713"/>
                  </a:lnTo>
                  <a:lnTo>
                    <a:pt x="3776472" y="243713"/>
                  </a:lnTo>
                  <a:lnTo>
                    <a:pt x="3776472" y="1151128"/>
                  </a:lnTo>
                  <a:lnTo>
                    <a:pt x="3759581" y="1151128"/>
                  </a:lnTo>
                  <a:lnTo>
                    <a:pt x="3776472" y="1151128"/>
                  </a:lnTo>
                  <a:cubicBezTo>
                    <a:pt x="3776472" y="1286002"/>
                    <a:pt x="3665474" y="1394841"/>
                    <a:pt x="3529203" y="1394841"/>
                  </a:cubicBezTo>
                  <a:lnTo>
                    <a:pt x="3529203" y="1377950"/>
                  </a:lnTo>
                  <a:lnTo>
                    <a:pt x="3529203" y="1394841"/>
                  </a:lnTo>
                  <a:lnTo>
                    <a:pt x="247269" y="1394841"/>
                  </a:lnTo>
                  <a:lnTo>
                    <a:pt x="247269" y="1377950"/>
                  </a:lnTo>
                  <a:lnTo>
                    <a:pt x="247269" y="1394841"/>
                  </a:lnTo>
                  <a:cubicBezTo>
                    <a:pt x="110998" y="1394841"/>
                    <a:pt x="0" y="1286002"/>
                    <a:pt x="0" y="1151128"/>
                  </a:cubicBezTo>
                  <a:lnTo>
                    <a:pt x="0" y="243713"/>
                  </a:lnTo>
                  <a:lnTo>
                    <a:pt x="16891" y="243713"/>
                  </a:lnTo>
                  <a:lnTo>
                    <a:pt x="0" y="243713"/>
                  </a:lnTo>
                  <a:moveTo>
                    <a:pt x="33909" y="243713"/>
                  </a:moveTo>
                  <a:lnTo>
                    <a:pt x="33909" y="1151128"/>
                  </a:lnTo>
                  <a:lnTo>
                    <a:pt x="16891" y="1151128"/>
                  </a:lnTo>
                  <a:lnTo>
                    <a:pt x="33909" y="1151128"/>
                  </a:lnTo>
                  <a:cubicBezTo>
                    <a:pt x="33909" y="1266825"/>
                    <a:pt x="129286" y="1361059"/>
                    <a:pt x="247396" y="1361059"/>
                  </a:cubicBezTo>
                  <a:lnTo>
                    <a:pt x="3529203" y="1361059"/>
                  </a:lnTo>
                  <a:cubicBezTo>
                    <a:pt x="3647313" y="1361059"/>
                    <a:pt x="3742690" y="1266825"/>
                    <a:pt x="3742690" y="1151128"/>
                  </a:cubicBezTo>
                  <a:lnTo>
                    <a:pt x="3742690" y="243713"/>
                  </a:lnTo>
                  <a:cubicBezTo>
                    <a:pt x="3742690" y="128016"/>
                    <a:pt x="3647313" y="33782"/>
                    <a:pt x="3529203" y="33782"/>
                  </a:cubicBezTo>
                  <a:lnTo>
                    <a:pt x="247269" y="33782"/>
                  </a:lnTo>
                  <a:lnTo>
                    <a:pt x="247269" y="16891"/>
                  </a:lnTo>
                  <a:lnTo>
                    <a:pt x="247269" y="33909"/>
                  </a:lnTo>
                  <a:cubicBezTo>
                    <a:pt x="129159" y="33909"/>
                    <a:pt x="33782" y="128143"/>
                    <a:pt x="33782" y="243840"/>
                  </a:cubicBezTo>
                  <a:close/>
                </a:path>
              </a:pathLst>
            </a:custGeom>
            <a:solidFill>
              <a:srgbClr val="1C334E"/>
            </a:solidFill>
          </p:spPr>
        </p:sp>
        <p:sp>
          <p:nvSpPr>
            <p:cNvPr name="TextBox 26" id="26"/>
            <p:cNvSpPr txBox="true"/>
            <p:nvPr/>
          </p:nvSpPr>
          <p:spPr>
            <a:xfrm>
              <a:off x="0" y="-57150"/>
              <a:ext cx="3776527" cy="1451983"/>
            </a:xfrm>
            <a:prstGeom prst="rect">
              <a:avLst/>
            </a:prstGeom>
          </p:spPr>
          <p:txBody>
            <a:bodyPr anchor="ctr" rtlCol="false" tIns="50800" lIns="50800" bIns="50800" rIns="50800"/>
            <a:lstStyle/>
            <a:p>
              <a:pPr algn="ctr">
                <a:lnSpc>
                  <a:spcPts val="3240"/>
                </a:lnSpc>
              </a:pPr>
              <a:r>
                <a:rPr lang="en-US" sz="2700" b="true">
                  <a:solidFill>
                    <a:srgbClr val="000000"/>
                  </a:solidFill>
                  <a:latin typeface="Calibri (MS) Bold"/>
                  <a:ea typeface="Calibri (MS) Bold"/>
                  <a:cs typeface="Calibri (MS) Bold"/>
                  <a:sym typeface="Calibri (MS) Bold"/>
                </a:rPr>
                <a:t>CHƯƠNG 2</a:t>
              </a:r>
            </a:p>
          </p:txBody>
        </p:sp>
      </p:grpSp>
      <p:grpSp>
        <p:nvGrpSpPr>
          <p:cNvPr name="Group 27" id="27"/>
          <p:cNvGrpSpPr/>
          <p:nvPr/>
        </p:nvGrpSpPr>
        <p:grpSpPr>
          <a:xfrm rot="0">
            <a:off x="1223375" y="5385865"/>
            <a:ext cx="2832395" cy="1046125"/>
            <a:chOff x="0" y="0"/>
            <a:chExt cx="3776527" cy="1394833"/>
          </a:xfrm>
        </p:grpSpPr>
        <p:sp>
          <p:nvSpPr>
            <p:cNvPr name="Freeform 28" id="28"/>
            <p:cNvSpPr/>
            <p:nvPr/>
          </p:nvSpPr>
          <p:spPr>
            <a:xfrm flipH="false" flipV="false" rot="0">
              <a:off x="16891" y="16891"/>
              <a:ext cx="3742690" cy="1361059"/>
            </a:xfrm>
            <a:custGeom>
              <a:avLst/>
              <a:gdLst/>
              <a:ahLst/>
              <a:cxnLst/>
              <a:rect r="r" b="b" t="t" l="l"/>
              <a:pathLst>
                <a:path h="1361059" w="3742690">
                  <a:moveTo>
                    <a:pt x="0" y="226822"/>
                  </a:moveTo>
                  <a:cubicBezTo>
                    <a:pt x="0" y="101600"/>
                    <a:pt x="103124" y="0"/>
                    <a:pt x="230378" y="0"/>
                  </a:cubicBezTo>
                  <a:lnTo>
                    <a:pt x="3512312" y="0"/>
                  </a:lnTo>
                  <a:cubicBezTo>
                    <a:pt x="3639566" y="0"/>
                    <a:pt x="3742690" y="101600"/>
                    <a:pt x="3742690" y="226822"/>
                  </a:cubicBezTo>
                  <a:lnTo>
                    <a:pt x="3742690" y="1134237"/>
                  </a:lnTo>
                  <a:cubicBezTo>
                    <a:pt x="3742690" y="1259459"/>
                    <a:pt x="3639566" y="1361059"/>
                    <a:pt x="3512312" y="1361059"/>
                  </a:cubicBezTo>
                  <a:lnTo>
                    <a:pt x="230378" y="1361059"/>
                  </a:lnTo>
                  <a:cubicBezTo>
                    <a:pt x="103124" y="1361059"/>
                    <a:pt x="0" y="1259459"/>
                    <a:pt x="0" y="1134237"/>
                  </a:cubicBezTo>
                  <a:close/>
                </a:path>
              </a:pathLst>
            </a:custGeom>
            <a:solidFill>
              <a:srgbClr val="F79646"/>
            </a:solidFill>
          </p:spPr>
        </p:sp>
        <p:sp>
          <p:nvSpPr>
            <p:cNvPr name="Freeform 29" id="29"/>
            <p:cNvSpPr/>
            <p:nvPr/>
          </p:nvSpPr>
          <p:spPr>
            <a:xfrm flipH="false" flipV="false" rot="0">
              <a:off x="0" y="0"/>
              <a:ext cx="3776472" cy="1394841"/>
            </a:xfrm>
            <a:custGeom>
              <a:avLst/>
              <a:gdLst/>
              <a:ahLst/>
              <a:cxnLst/>
              <a:rect r="r" b="b" t="t" l="l"/>
              <a:pathLst>
                <a:path h="1394841" w="3776472">
                  <a:moveTo>
                    <a:pt x="0" y="243713"/>
                  </a:moveTo>
                  <a:cubicBezTo>
                    <a:pt x="0" y="108839"/>
                    <a:pt x="110998" y="0"/>
                    <a:pt x="247269" y="0"/>
                  </a:cubicBezTo>
                  <a:lnTo>
                    <a:pt x="3529203" y="0"/>
                  </a:lnTo>
                  <a:lnTo>
                    <a:pt x="3529203" y="16891"/>
                  </a:lnTo>
                  <a:lnTo>
                    <a:pt x="3529203" y="0"/>
                  </a:lnTo>
                  <a:cubicBezTo>
                    <a:pt x="3665601" y="0"/>
                    <a:pt x="3776472" y="108839"/>
                    <a:pt x="3776472" y="243713"/>
                  </a:cubicBezTo>
                  <a:lnTo>
                    <a:pt x="3759581" y="243713"/>
                  </a:lnTo>
                  <a:lnTo>
                    <a:pt x="3776472" y="243713"/>
                  </a:lnTo>
                  <a:lnTo>
                    <a:pt x="3776472" y="1151128"/>
                  </a:lnTo>
                  <a:lnTo>
                    <a:pt x="3759581" y="1151128"/>
                  </a:lnTo>
                  <a:lnTo>
                    <a:pt x="3776472" y="1151128"/>
                  </a:lnTo>
                  <a:cubicBezTo>
                    <a:pt x="3776472" y="1286002"/>
                    <a:pt x="3665474" y="1394841"/>
                    <a:pt x="3529203" y="1394841"/>
                  </a:cubicBezTo>
                  <a:lnTo>
                    <a:pt x="3529203" y="1377950"/>
                  </a:lnTo>
                  <a:lnTo>
                    <a:pt x="3529203" y="1394841"/>
                  </a:lnTo>
                  <a:lnTo>
                    <a:pt x="247269" y="1394841"/>
                  </a:lnTo>
                  <a:lnTo>
                    <a:pt x="247269" y="1377950"/>
                  </a:lnTo>
                  <a:lnTo>
                    <a:pt x="247269" y="1394841"/>
                  </a:lnTo>
                  <a:cubicBezTo>
                    <a:pt x="110998" y="1394841"/>
                    <a:pt x="0" y="1286002"/>
                    <a:pt x="0" y="1151128"/>
                  </a:cubicBezTo>
                  <a:lnTo>
                    <a:pt x="0" y="243713"/>
                  </a:lnTo>
                  <a:lnTo>
                    <a:pt x="16891" y="243713"/>
                  </a:lnTo>
                  <a:lnTo>
                    <a:pt x="0" y="243713"/>
                  </a:lnTo>
                  <a:moveTo>
                    <a:pt x="33909" y="243713"/>
                  </a:moveTo>
                  <a:lnTo>
                    <a:pt x="33909" y="1151128"/>
                  </a:lnTo>
                  <a:lnTo>
                    <a:pt x="16891" y="1151128"/>
                  </a:lnTo>
                  <a:lnTo>
                    <a:pt x="33909" y="1151128"/>
                  </a:lnTo>
                  <a:cubicBezTo>
                    <a:pt x="33909" y="1266825"/>
                    <a:pt x="129286" y="1361059"/>
                    <a:pt x="247396" y="1361059"/>
                  </a:cubicBezTo>
                  <a:lnTo>
                    <a:pt x="3529203" y="1361059"/>
                  </a:lnTo>
                  <a:cubicBezTo>
                    <a:pt x="3647313" y="1361059"/>
                    <a:pt x="3742690" y="1266825"/>
                    <a:pt x="3742690" y="1151128"/>
                  </a:cubicBezTo>
                  <a:lnTo>
                    <a:pt x="3742690" y="243713"/>
                  </a:lnTo>
                  <a:cubicBezTo>
                    <a:pt x="3742690" y="128016"/>
                    <a:pt x="3647313" y="33782"/>
                    <a:pt x="3529203" y="33782"/>
                  </a:cubicBezTo>
                  <a:lnTo>
                    <a:pt x="247269" y="33782"/>
                  </a:lnTo>
                  <a:lnTo>
                    <a:pt x="247269" y="16891"/>
                  </a:lnTo>
                  <a:lnTo>
                    <a:pt x="247269" y="33909"/>
                  </a:lnTo>
                  <a:cubicBezTo>
                    <a:pt x="129159" y="33909"/>
                    <a:pt x="33782" y="128143"/>
                    <a:pt x="33782" y="243840"/>
                  </a:cubicBezTo>
                  <a:close/>
                </a:path>
              </a:pathLst>
            </a:custGeom>
            <a:solidFill>
              <a:srgbClr val="1C334E"/>
            </a:solidFill>
          </p:spPr>
        </p:sp>
        <p:sp>
          <p:nvSpPr>
            <p:cNvPr name="TextBox 30" id="30"/>
            <p:cNvSpPr txBox="true"/>
            <p:nvPr/>
          </p:nvSpPr>
          <p:spPr>
            <a:xfrm>
              <a:off x="0" y="-57150"/>
              <a:ext cx="3776527" cy="1451983"/>
            </a:xfrm>
            <a:prstGeom prst="rect">
              <a:avLst/>
            </a:prstGeom>
          </p:spPr>
          <p:txBody>
            <a:bodyPr anchor="ctr" rtlCol="false" tIns="50800" lIns="50800" bIns="50800" rIns="50800"/>
            <a:lstStyle/>
            <a:p>
              <a:pPr algn="ctr">
                <a:lnSpc>
                  <a:spcPts val="3240"/>
                </a:lnSpc>
              </a:pPr>
              <a:r>
                <a:rPr lang="en-US" sz="2700" b="true">
                  <a:solidFill>
                    <a:srgbClr val="000000"/>
                  </a:solidFill>
                  <a:latin typeface="Calibri (MS) Bold"/>
                  <a:ea typeface="Calibri (MS) Bold"/>
                  <a:cs typeface="Calibri (MS) Bold"/>
                  <a:sym typeface="Calibri (MS) Bold"/>
                </a:rPr>
                <a:t>CHƯƠNG 3</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7600950" y="3880671"/>
            <a:ext cx="3086100" cy="1172210"/>
            <a:chOff x="0" y="0"/>
            <a:chExt cx="4114800" cy="1562947"/>
          </a:xfrm>
        </p:grpSpPr>
        <p:sp>
          <p:nvSpPr>
            <p:cNvPr name="Freeform 5" id="5"/>
            <p:cNvSpPr/>
            <p:nvPr/>
          </p:nvSpPr>
          <p:spPr>
            <a:xfrm flipH="false" flipV="false" rot="0">
              <a:off x="0" y="0"/>
              <a:ext cx="4114800" cy="1562989"/>
            </a:xfrm>
            <a:custGeom>
              <a:avLst/>
              <a:gdLst/>
              <a:ahLst/>
              <a:cxnLst/>
              <a:rect r="r" b="b" t="t" l="l"/>
              <a:pathLst>
                <a:path h="1562989" w="4114800">
                  <a:moveTo>
                    <a:pt x="0" y="0"/>
                  </a:moveTo>
                  <a:lnTo>
                    <a:pt x="4114800" y="0"/>
                  </a:lnTo>
                  <a:lnTo>
                    <a:pt x="4114800" y="1562989"/>
                  </a:lnTo>
                  <a:lnTo>
                    <a:pt x="0" y="1562989"/>
                  </a:lnTo>
                  <a:close/>
                </a:path>
              </a:pathLst>
            </a:custGeom>
            <a:solidFill>
              <a:srgbClr val="00569E"/>
            </a:solidFill>
          </p:spPr>
        </p:sp>
      </p:grpSp>
      <p:grpSp>
        <p:nvGrpSpPr>
          <p:cNvPr name="Group 6" id="6"/>
          <p:cNvGrpSpPr/>
          <p:nvPr/>
        </p:nvGrpSpPr>
        <p:grpSpPr>
          <a:xfrm rot="0">
            <a:off x="7600950" y="3699845"/>
            <a:ext cx="3086100" cy="1353036"/>
            <a:chOff x="0" y="0"/>
            <a:chExt cx="4114800" cy="1804048"/>
          </a:xfrm>
        </p:grpSpPr>
        <p:sp>
          <p:nvSpPr>
            <p:cNvPr name="Freeform 7" id="7"/>
            <p:cNvSpPr/>
            <p:nvPr/>
          </p:nvSpPr>
          <p:spPr>
            <a:xfrm flipH="false" flipV="false" rot="0">
              <a:off x="0" y="0"/>
              <a:ext cx="4114800" cy="1804048"/>
            </a:xfrm>
            <a:custGeom>
              <a:avLst/>
              <a:gdLst/>
              <a:ahLst/>
              <a:cxnLst/>
              <a:rect r="r" b="b" t="t" l="l"/>
              <a:pathLst>
                <a:path h="1804048" w="4114800">
                  <a:moveTo>
                    <a:pt x="0" y="0"/>
                  </a:moveTo>
                  <a:lnTo>
                    <a:pt x="4114800" y="0"/>
                  </a:lnTo>
                  <a:lnTo>
                    <a:pt x="4114800" y="1804048"/>
                  </a:lnTo>
                  <a:lnTo>
                    <a:pt x="0" y="1804048"/>
                  </a:lnTo>
                  <a:close/>
                </a:path>
              </a:pathLst>
            </a:custGeom>
            <a:solidFill>
              <a:srgbClr val="000000">
                <a:alpha val="0"/>
              </a:srgbClr>
            </a:solidFill>
          </p:spPr>
        </p:sp>
        <p:sp>
          <p:nvSpPr>
            <p:cNvPr name="TextBox 8" id="8"/>
            <p:cNvSpPr txBox="true"/>
            <p:nvPr/>
          </p:nvSpPr>
          <p:spPr>
            <a:xfrm>
              <a:off x="0" y="-114300"/>
              <a:ext cx="4114800" cy="1918348"/>
            </a:xfrm>
            <a:prstGeom prst="rect">
              <a:avLst/>
            </a:prstGeom>
          </p:spPr>
          <p:txBody>
            <a:bodyPr anchor="ctr" rtlCol="false" tIns="0" lIns="0" bIns="0" rIns="0"/>
            <a:lstStyle/>
            <a:p>
              <a:pPr algn="ctr">
                <a:lnSpc>
                  <a:spcPts val="3919"/>
                </a:lnSpc>
              </a:pPr>
              <a:r>
                <a:rPr lang="en-US" sz="2799" b="true">
                  <a:solidFill>
                    <a:srgbClr val="FFFFFF"/>
                  </a:solidFill>
                  <a:latin typeface="Arial Bold"/>
                  <a:ea typeface="Arial Bold"/>
                  <a:cs typeface="Arial Bold"/>
                  <a:sym typeface="Arial Bold"/>
                </a:rPr>
                <a:t>ƯU ĐIỂM</a:t>
              </a:r>
            </a:p>
          </p:txBody>
        </p:sp>
      </p:grpSp>
      <p:grpSp>
        <p:nvGrpSpPr>
          <p:cNvPr name="Group 9" id="9"/>
          <p:cNvGrpSpPr/>
          <p:nvPr/>
        </p:nvGrpSpPr>
        <p:grpSpPr>
          <a:xfrm rot="0">
            <a:off x="492295" y="6393519"/>
            <a:ext cx="2534640" cy="3335832"/>
            <a:chOff x="0" y="0"/>
            <a:chExt cx="3379520" cy="4447776"/>
          </a:xfrm>
        </p:grpSpPr>
        <p:sp>
          <p:nvSpPr>
            <p:cNvPr name="Freeform 10" id="10"/>
            <p:cNvSpPr/>
            <p:nvPr/>
          </p:nvSpPr>
          <p:spPr>
            <a:xfrm flipH="false" flipV="false" rot="0">
              <a:off x="0" y="0"/>
              <a:ext cx="3379470" cy="4447794"/>
            </a:xfrm>
            <a:custGeom>
              <a:avLst/>
              <a:gdLst/>
              <a:ahLst/>
              <a:cxnLst/>
              <a:rect r="r" b="b" t="t" l="l"/>
              <a:pathLst>
                <a:path h="4447794" w="3379470">
                  <a:moveTo>
                    <a:pt x="0" y="0"/>
                  </a:moveTo>
                  <a:lnTo>
                    <a:pt x="3379470" y="0"/>
                  </a:lnTo>
                  <a:lnTo>
                    <a:pt x="3379470" y="4447794"/>
                  </a:lnTo>
                  <a:lnTo>
                    <a:pt x="0" y="4447794"/>
                  </a:lnTo>
                  <a:close/>
                </a:path>
              </a:pathLst>
            </a:custGeom>
            <a:solidFill>
              <a:srgbClr val="00569E"/>
            </a:solidFill>
          </p:spPr>
        </p:sp>
      </p:grpSp>
      <p:grpSp>
        <p:nvGrpSpPr>
          <p:cNvPr name="Group 11" id="11"/>
          <p:cNvGrpSpPr/>
          <p:nvPr/>
        </p:nvGrpSpPr>
        <p:grpSpPr>
          <a:xfrm rot="0">
            <a:off x="492295" y="6212693"/>
            <a:ext cx="2534640" cy="3516658"/>
            <a:chOff x="0" y="0"/>
            <a:chExt cx="3379520" cy="4688878"/>
          </a:xfrm>
        </p:grpSpPr>
        <p:sp>
          <p:nvSpPr>
            <p:cNvPr name="Freeform 12" id="12"/>
            <p:cNvSpPr/>
            <p:nvPr/>
          </p:nvSpPr>
          <p:spPr>
            <a:xfrm flipH="false" flipV="false" rot="0">
              <a:off x="0" y="0"/>
              <a:ext cx="3379520" cy="4688878"/>
            </a:xfrm>
            <a:custGeom>
              <a:avLst/>
              <a:gdLst/>
              <a:ahLst/>
              <a:cxnLst/>
              <a:rect r="r" b="b" t="t" l="l"/>
              <a:pathLst>
                <a:path h="4688878" w="3379520">
                  <a:moveTo>
                    <a:pt x="0" y="0"/>
                  </a:moveTo>
                  <a:lnTo>
                    <a:pt x="3379520" y="0"/>
                  </a:lnTo>
                  <a:lnTo>
                    <a:pt x="3379520" y="4688878"/>
                  </a:lnTo>
                  <a:lnTo>
                    <a:pt x="0" y="4688878"/>
                  </a:lnTo>
                  <a:close/>
                </a:path>
              </a:pathLst>
            </a:custGeom>
            <a:solidFill>
              <a:srgbClr val="000000">
                <a:alpha val="0"/>
              </a:srgbClr>
            </a:solidFill>
          </p:spPr>
        </p:sp>
        <p:sp>
          <p:nvSpPr>
            <p:cNvPr name="TextBox 13" id="13"/>
            <p:cNvSpPr txBox="true"/>
            <p:nvPr/>
          </p:nvSpPr>
          <p:spPr>
            <a:xfrm>
              <a:off x="0" y="-104775"/>
              <a:ext cx="3379520" cy="4793653"/>
            </a:xfrm>
            <a:prstGeom prst="rect">
              <a:avLst/>
            </a:prstGeom>
          </p:spPr>
          <p:txBody>
            <a:bodyPr anchor="ctr" rtlCol="false" tIns="0" lIns="0" bIns="0" rIns="0"/>
            <a:lstStyle/>
            <a:p>
              <a:pPr algn="ctr">
                <a:lnSpc>
                  <a:spcPts val="3640"/>
                </a:lnSpc>
              </a:pPr>
              <a:r>
                <a:rPr lang="en-US" sz="2600" b="true">
                  <a:solidFill>
                    <a:srgbClr val="FFFFFF"/>
                  </a:solidFill>
                  <a:latin typeface="Arial Bold"/>
                  <a:ea typeface="Arial Bold"/>
                  <a:cs typeface="Arial Bold"/>
                  <a:sym typeface="Arial Bold"/>
                </a:rPr>
                <a:t>Đơn giản, nhanh chóng</a:t>
              </a:r>
              <a:r>
                <a:rPr lang="en-US" sz="2600">
                  <a:solidFill>
                    <a:srgbClr val="FFFFFF"/>
                  </a:solidFill>
                  <a:latin typeface="Arial"/>
                  <a:ea typeface="Arial"/>
                  <a:cs typeface="Arial"/>
                  <a:sym typeface="Arial"/>
                </a:rPr>
                <a:t>: Code ngắn gọn, dễ học, loại bỏ mã lặp.</a:t>
              </a:r>
            </a:p>
          </p:txBody>
        </p:sp>
      </p:grpSp>
      <p:grpSp>
        <p:nvGrpSpPr>
          <p:cNvPr name="Group 14" id="14"/>
          <p:cNvGrpSpPr/>
          <p:nvPr/>
        </p:nvGrpSpPr>
        <p:grpSpPr>
          <a:xfrm rot="0">
            <a:off x="1310306" y="2844986"/>
            <a:ext cx="16977694" cy="597535"/>
            <a:chOff x="0" y="0"/>
            <a:chExt cx="22636925" cy="796713"/>
          </a:xfrm>
        </p:grpSpPr>
        <p:sp>
          <p:nvSpPr>
            <p:cNvPr name="Freeform 15" id="15"/>
            <p:cNvSpPr/>
            <p:nvPr/>
          </p:nvSpPr>
          <p:spPr>
            <a:xfrm flipH="false" flipV="false" rot="0">
              <a:off x="0" y="0"/>
              <a:ext cx="22636925" cy="796713"/>
            </a:xfrm>
            <a:custGeom>
              <a:avLst/>
              <a:gdLst/>
              <a:ahLst/>
              <a:cxnLst/>
              <a:rect r="r" b="b" t="t" l="l"/>
              <a:pathLst>
                <a:path h="796713" w="22636925">
                  <a:moveTo>
                    <a:pt x="0" y="0"/>
                  </a:moveTo>
                  <a:lnTo>
                    <a:pt x="22636925" y="0"/>
                  </a:lnTo>
                  <a:lnTo>
                    <a:pt x="22636925" y="796713"/>
                  </a:lnTo>
                  <a:lnTo>
                    <a:pt x="0" y="796713"/>
                  </a:lnTo>
                  <a:close/>
                </a:path>
              </a:pathLst>
            </a:custGeom>
            <a:solidFill>
              <a:srgbClr val="000000">
                <a:alpha val="0"/>
              </a:srgbClr>
            </a:solidFill>
          </p:spPr>
        </p:sp>
        <p:sp>
          <p:nvSpPr>
            <p:cNvPr name="TextBox 16" id="16"/>
            <p:cNvSpPr txBox="true"/>
            <p:nvPr/>
          </p:nvSpPr>
          <p:spPr>
            <a:xfrm>
              <a:off x="0" y="-57150"/>
              <a:ext cx="22636925" cy="853863"/>
            </a:xfrm>
            <a:prstGeom prst="rect">
              <a:avLst/>
            </a:prstGeom>
          </p:spPr>
          <p:txBody>
            <a:bodyPr anchor="t" rtlCol="false" tIns="0" lIns="0" bIns="0" rIns="0"/>
            <a:lstStyle/>
            <a:p>
              <a:pPr algn="l">
                <a:lnSpc>
                  <a:spcPts val="4519"/>
                </a:lnSpc>
              </a:pPr>
              <a:r>
                <a:rPr lang="en-US" sz="3999" b="true">
                  <a:solidFill>
                    <a:srgbClr val="FFFFFF"/>
                  </a:solidFill>
                  <a:latin typeface="Arial Bold"/>
                  <a:ea typeface="Arial Bold"/>
                  <a:cs typeface="Arial Bold"/>
                  <a:sym typeface="Arial Bold"/>
                </a:rPr>
                <a:t>2.2.2 Ưu và nhược điểm của Django</a:t>
              </a:r>
            </a:p>
          </p:txBody>
        </p:sp>
      </p:grpSp>
      <p:grpSp>
        <p:nvGrpSpPr>
          <p:cNvPr name="Group 17" id="17"/>
          <p:cNvGrpSpPr/>
          <p:nvPr/>
        </p:nvGrpSpPr>
        <p:grpSpPr>
          <a:xfrm rot="0">
            <a:off x="0" y="421296"/>
            <a:ext cx="18288000" cy="1013098"/>
            <a:chOff x="0" y="0"/>
            <a:chExt cx="24384000" cy="1350797"/>
          </a:xfrm>
        </p:grpSpPr>
        <p:sp>
          <p:nvSpPr>
            <p:cNvPr name="Freeform 18" id="18"/>
            <p:cNvSpPr/>
            <p:nvPr/>
          </p:nvSpPr>
          <p:spPr>
            <a:xfrm flipH="false" flipV="false" rot="0">
              <a:off x="0" y="0"/>
              <a:ext cx="24384000" cy="1350797"/>
            </a:xfrm>
            <a:custGeom>
              <a:avLst/>
              <a:gdLst/>
              <a:ahLst/>
              <a:cxnLst/>
              <a:rect r="r" b="b" t="t" l="l"/>
              <a:pathLst>
                <a:path h="1350797" w="24384000">
                  <a:moveTo>
                    <a:pt x="0" y="0"/>
                  </a:moveTo>
                  <a:lnTo>
                    <a:pt x="24384000" y="0"/>
                  </a:lnTo>
                  <a:lnTo>
                    <a:pt x="24384000" y="1350797"/>
                  </a:lnTo>
                  <a:lnTo>
                    <a:pt x="0" y="1350797"/>
                  </a:lnTo>
                  <a:close/>
                </a:path>
              </a:pathLst>
            </a:custGeom>
            <a:solidFill>
              <a:srgbClr val="000000">
                <a:alpha val="0"/>
              </a:srgbClr>
            </a:solidFill>
          </p:spPr>
        </p:sp>
        <p:sp>
          <p:nvSpPr>
            <p:cNvPr name="TextBox 19" id="19"/>
            <p:cNvSpPr txBox="true"/>
            <p:nvPr/>
          </p:nvSpPr>
          <p:spPr>
            <a:xfrm>
              <a:off x="0" y="-95250"/>
              <a:ext cx="24384000" cy="1446047"/>
            </a:xfrm>
            <a:prstGeom prst="rect">
              <a:avLst/>
            </a:prstGeom>
          </p:spPr>
          <p:txBody>
            <a:bodyPr anchor="t" rtlCol="false" tIns="0" lIns="0" bIns="0" rIns="0"/>
            <a:lstStyle/>
            <a:p>
              <a:pPr algn="ctr">
                <a:lnSpc>
                  <a:spcPts val="7909"/>
                </a:lnSpc>
              </a:pPr>
              <a:r>
                <a:rPr lang="en-US" sz="6998" b="true">
                  <a:solidFill>
                    <a:srgbClr val="FFC000"/>
                  </a:solidFill>
                  <a:latin typeface="Arial Bold"/>
                  <a:ea typeface="Arial Bold"/>
                  <a:cs typeface="Arial Bold"/>
                  <a:sym typeface="Arial Bold"/>
                </a:rPr>
                <a:t>CHƯƠNG 2:  NGHIÊN CỨU LÝ THUYẾT</a:t>
              </a:r>
            </a:p>
          </p:txBody>
        </p:sp>
      </p:grpSp>
      <p:grpSp>
        <p:nvGrpSpPr>
          <p:cNvPr name="Group 20" id="20"/>
          <p:cNvGrpSpPr/>
          <p:nvPr/>
        </p:nvGrpSpPr>
        <p:grpSpPr>
          <a:xfrm rot="0">
            <a:off x="631637" y="2026848"/>
            <a:ext cx="12441318" cy="597535"/>
            <a:chOff x="0" y="0"/>
            <a:chExt cx="16588424" cy="796713"/>
          </a:xfrm>
        </p:grpSpPr>
        <p:sp>
          <p:nvSpPr>
            <p:cNvPr name="Freeform 21" id="21"/>
            <p:cNvSpPr/>
            <p:nvPr/>
          </p:nvSpPr>
          <p:spPr>
            <a:xfrm flipH="false" flipV="false" rot="0">
              <a:off x="0" y="0"/>
              <a:ext cx="16588425" cy="796713"/>
            </a:xfrm>
            <a:custGeom>
              <a:avLst/>
              <a:gdLst/>
              <a:ahLst/>
              <a:cxnLst/>
              <a:rect r="r" b="b" t="t" l="l"/>
              <a:pathLst>
                <a:path h="796713" w="16588425">
                  <a:moveTo>
                    <a:pt x="0" y="0"/>
                  </a:moveTo>
                  <a:lnTo>
                    <a:pt x="16588425" y="0"/>
                  </a:lnTo>
                  <a:lnTo>
                    <a:pt x="16588425" y="796713"/>
                  </a:lnTo>
                  <a:lnTo>
                    <a:pt x="0" y="796713"/>
                  </a:lnTo>
                  <a:close/>
                </a:path>
              </a:pathLst>
            </a:custGeom>
            <a:solidFill>
              <a:srgbClr val="000000">
                <a:alpha val="0"/>
              </a:srgbClr>
            </a:solidFill>
          </p:spPr>
        </p:sp>
        <p:sp>
          <p:nvSpPr>
            <p:cNvPr name="TextBox 22" id="22"/>
            <p:cNvSpPr txBox="true"/>
            <p:nvPr/>
          </p:nvSpPr>
          <p:spPr>
            <a:xfrm>
              <a:off x="0" y="-57150"/>
              <a:ext cx="16588424" cy="853863"/>
            </a:xfrm>
            <a:prstGeom prst="rect">
              <a:avLst/>
            </a:prstGeom>
          </p:spPr>
          <p:txBody>
            <a:bodyPr anchor="t" rtlCol="false" tIns="0" lIns="0" bIns="0" rIns="0"/>
            <a:lstStyle/>
            <a:p>
              <a:pPr algn="l">
                <a:lnSpc>
                  <a:spcPts val="4519"/>
                </a:lnSpc>
              </a:pPr>
              <a:r>
                <a:rPr lang="en-US" sz="3999" b="true">
                  <a:solidFill>
                    <a:srgbClr val="FFFFFF"/>
                  </a:solidFill>
                  <a:latin typeface="Arial Bold"/>
                  <a:ea typeface="Arial Bold"/>
                  <a:cs typeface="Arial Bold"/>
                  <a:sym typeface="Arial Bold"/>
                </a:rPr>
                <a:t>2.2 FRAMEWORK DJANGO</a:t>
              </a:r>
            </a:p>
          </p:txBody>
        </p:sp>
      </p:grpSp>
      <p:grpSp>
        <p:nvGrpSpPr>
          <p:cNvPr name="Group 23" id="23"/>
          <p:cNvGrpSpPr/>
          <p:nvPr/>
        </p:nvGrpSpPr>
        <p:grpSpPr>
          <a:xfrm rot="0">
            <a:off x="4184488" y="6393519"/>
            <a:ext cx="2534640" cy="3335832"/>
            <a:chOff x="0" y="0"/>
            <a:chExt cx="3379520" cy="4447776"/>
          </a:xfrm>
        </p:grpSpPr>
        <p:sp>
          <p:nvSpPr>
            <p:cNvPr name="Freeform 24" id="24"/>
            <p:cNvSpPr/>
            <p:nvPr/>
          </p:nvSpPr>
          <p:spPr>
            <a:xfrm flipH="false" flipV="false" rot="0">
              <a:off x="0" y="0"/>
              <a:ext cx="3379470" cy="4447794"/>
            </a:xfrm>
            <a:custGeom>
              <a:avLst/>
              <a:gdLst/>
              <a:ahLst/>
              <a:cxnLst/>
              <a:rect r="r" b="b" t="t" l="l"/>
              <a:pathLst>
                <a:path h="4447794" w="3379470">
                  <a:moveTo>
                    <a:pt x="0" y="0"/>
                  </a:moveTo>
                  <a:lnTo>
                    <a:pt x="3379470" y="0"/>
                  </a:lnTo>
                  <a:lnTo>
                    <a:pt x="3379470" y="4447794"/>
                  </a:lnTo>
                  <a:lnTo>
                    <a:pt x="0" y="4447794"/>
                  </a:lnTo>
                  <a:close/>
                </a:path>
              </a:pathLst>
            </a:custGeom>
            <a:solidFill>
              <a:srgbClr val="00569E"/>
            </a:solidFill>
          </p:spPr>
        </p:sp>
      </p:grpSp>
      <p:grpSp>
        <p:nvGrpSpPr>
          <p:cNvPr name="Group 25" id="25"/>
          <p:cNvGrpSpPr/>
          <p:nvPr/>
        </p:nvGrpSpPr>
        <p:grpSpPr>
          <a:xfrm rot="0">
            <a:off x="4151864" y="5940023"/>
            <a:ext cx="2534640" cy="3516658"/>
            <a:chOff x="0" y="0"/>
            <a:chExt cx="3379520" cy="4688878"/>
          </a:xfrm>
        </p:grpSpPr>
        <p:sp>
          <p:nvSpPr>
            <p:cNvPr name="Freeform 26" id="26"/>
            <p:cNvSpPr/>
            <p:nvPr/>
          </p:nvSpPr>
          <p:spPr>
            <a:xfrm flipH="false" flipV="false" rot="0">
              <a:off x="0" y="0"/>
              <a:ext cx="3379520" cy="4688878"/>
            </a:xfrm>
            <a:custGeom>
              <a:avLst/>
              <a:gdLst/>
              <a:ahLst/>
              <a:cxnLst/>
              <a:rect r="r" b="b" t="t" l="l"/>
              <a:pathLst>
                <a:path h="4688878" w="3379520">
                  <a:moveTo>
                    <a:pt x="0" y="0"/>
                  </a:moveTo>
                  <a:lnTo>
                    <a:pt x="3379520" y="0"/>
                  </a:lnTo>
                  <a:lnTo>
                    <a:pt x="3379520" y="4688878"/>
                  </a:lnTo>
                  <a:lnTo>
                    <a:pt x="0" y="4688878"/>
                  </a:lnTo>
                  <a:close/>
                </a:path>
              </a:pathLst>
            </a:custGeom>
            <a:solidFill>
              <a:srgbClr val="000000">
                <a:alpha val="0"/>
              </a:srgbClr>
            </a:solidFill>
          </p:spPr>
        </p:sp>
        <p:sp>
          <p:nvSpPr>
            <p:cNvPr name="TextBox 27" id="27"/>
            <p:cNvSpPr txBox="true"/>
            <p:nvPr/>
          </p:nvSpPr>
          <p:spPr>
            <a:xfrm>
              <a:off x="0" y="-104775"/>
              <a:ext cx="3379520" cy="4793653"/>
            </a:xfrm>
            <a:prstGeom prst="rect">
              <a:avLst/>
            </a:prstGeom>
          </p:spPr>
          <p:txBody>
            <a:bodyPr anchor="ctr" rtlCol="false" tIns="0" lIns="0" bIns="0" rIns="0"/>
            <a:lstStyle/>
            <a:p>
              <a:pPr algn="ctr">
                <a:lnSpc>
                  <a:spcPts val="3640"/>
                </a:lnSpc>
              </a:pPr>
              <a:r>
                <a:rPr lang="en-US" sz="2600" b="true">
                  <a:solidFill>
                    <a:srgbClr val="FFFFFF"/>
                  </a:solidFill>
                  <a:latin typeface="Arial Bold"/>
                  <a:ea typeface="Arial Bold"/>
                  <a:cs typeface="Arial Bold"/>
                  <a:sym typeface="Arial Bold"/>
                </a:rPr>
                <a:t>Bảo mật cao</a:t>
              </a:r>
              <a:r>
                <a:rPr lang="en-US" sz="2600">
                  <a:solidFill>
                    <a:srgbClr val="FFFFFF"/>
                  </a:solidFill>
                  <a:latin typeface="Arial"/>
                  <a:ea typeface="Arial"/>
                  <a:cs typeface="Arial"/>
                  <a:sym typeface="Arial"/>
                </a:rPr>
                <a:t>: Mã hóa mật khẩu, xử lý lỗ hổng hiệu quả.</a:t>
              </a:r>
            </a:p>
          </p:txBody>
        </p:sp>
      </p:grpSp>
      <p:grpSp>
        <p:nvGrpSpPr>
          <p:cNvPr name="Group 28" id="28"/>
          <p:cNvGrpSpPr/>
          <p:nvPr/>
        </p:nvGrpSpPr>
        <p:grpSpPr>
          <a:xfrm rot="0">
            <a:off x="7811433" y="6393519"/>
            <a:ext cx="2534640" cy="3335832"/>
            <a:chOff x="0" y="0"/>
            <a:chExt cx="3379520" cy="4447776"/>
          </a:xfrm>
        </p:grpSpPr>
        <p:sp>
          <p:nvSpPr>
            <p:cNvPr name="Freeform 29" id="29"/>
            <p:cNvSpPr/>
            <p:nvPr/>
          </p:nvSpPr>
          <p:spPr>
            <a:xfrm flipH="false" flipV="false" rot="0">
              <a:off x="0" y="0"/>
              <a:ext cx="3379470" cy="4447794"/>
            </a:xfrm>
            <a:custGeom>
              <a:avLst/>
              <a:gdLst/>
              <a:ahLst/>
              <a:cxnLst/>
              <a:rect r="r" b="b" t="t" l="l"/>
              <a:pathLst>
                <a:path h="4447794" w="3379470">
                  <a:moveTo>
                    <a:pt x="0" y="0"/>
                  </a:moveTo>
                  <a:lnTo>
                    <a:pt x="3379470" y="0"/>
                  </a:lnTo>
                  <a:lnTo>
                    <a:pt x="3379470" y="4447794"/>
                  </a:lnTo>
                  <a:lnTo>
                    <a:pt x="0" y="4447794"/>
                  </a:lnTo>
                  <a:close/>
                </a:path>
              </a:pathLst>
            </a:custGeom>
            <a:solidFill>
              <a:srgbClr val="00569E"/>
            </a:solidFill>
          </p:spPr>
        </p:sp>
      </p:grpSp>
      <p:grpSp>
        <p:nvGrpSpPr>
          <p:cNvPr name="Group 30" id="30"/>
          <p:cNvGrpSpPr/>
          <p:nvPr/>
        </p:nvGrpSpPr>
        <p:grpSpPr>
          <a:xfrm rot="0">
            <a:off x="7811433" y="6412569"/>
            <a:ext cx="2534640" cy="3516658"/>
            <a:chOff x="0" y="0"/>
            <a:chExt cx="3379520" cy="4688878"/>
          </a:xfrm>
        </p:grpSpPr>
        <p:sp>
          <p:nvSpPr>
            <p:cNvPr name="Freeform 31" id="31"/>
            <p:cNvSpPr/>
            <p:nvPr/>
          </p:nvSpPr>
          <p:spPr>
            <a:xfrm flipH="false" flipV="false" rot="0">
              <a:off x="0" y="0"/>
              <a:ext cx="3379520" cy="4688878"/>
            </a:xfrm>
            <a:custGeom>
              <a:avLst/>
              <a:gdLst/>
              <a:ahLst/>
              <a:cxnLst/>
              <a:rect r="r" b="b" t="t" l="l"/>
              <a:pathLst>
                <a:path h="4688878" w="3379520">
                  <a:moveTo>
                    <a:pt x="0" y="0"/>
                  </a:moveTo>
                  <a:lnTo>
                    <a:pt x="3379520" y="0"/>
                  </a:lnTo>
                  <a:lnTo>
                    <a:pt x="3379520" y="4688878"/>
                  </a:lnTo>
                  <a:lnTo>
                    <a:pt x="0" y="4688878"/>
                  </a:lnTo>
                  <a:close/>
                </a:path>
              </a:pathLst>
            </a:custGeom>
            <a:solidFill>
              <a:srgbClr val="000000">
                <a:alpha val="0"/>
              </a:srgbClr>
            </a:solidFill>
          </p:spPr>
        </p:sp>
        <p:sp>
          <p:nvSpPr>
            <p:cNvPr name="TextBox 32" id="32"/>
            <p:cNvSpPr txBox="true"/>
            <p:nvPr/>
          </p:nvSpPr>
          <p:spPr>
            <a:xfrm>
              <a:off x="0" y="-104775"/>
              <a:ext cx="3379520" cy="4793653"/>
            </a:xfrm>
            <a:prstGeom prst="rect">
              <a:avLst/>
            </a:prstGeom>
          </p:spPr>
          <p:txBody>
            <a:bodyPr anchor="ctr" rtlCol="false" tIns="0" lIns="0" bIns="0" rIns="0"/>
            <a:lstStyle/>
            <a:p>
              <a:pPr algn="ctr">
                <a:lnSpc>
                  <a:spcPts val="3640"/>
                </a:lnSpc>
              </a:pPr>
              <a:r>
                <a:rPr lang="en-US" sz="2600" b="true">
                  <a:solidFill>
                    <a:srgbClr val="FFFFFF"/>
                  </a:solidFill>
                  <a:latin typeface="Arial Bold"/>
                  <a:ea typeface="Arial Bold"/>
                  <a:cs typeface="Arial Bold"/>
                  <a:sym typeface="Arial Bold"/>
                </a:rPr>
                <a:t>Mở rộng tốt</a:t>
              </a:r>
              <a:r>
                <a:rPr lang="en-US" sz="2600">
                  <a:solidFill>
                    <a:srgbClr val="FFFFFF"/>
                  </a:solidFill>
                  <a:latin typeface="Arial"/>
                  <a:ea typeface="Arial"/>
                  <a:cs typeface="Arial"/>
                  <a:sym typeface="Arial"/>
                </a:rPr>
                <a:t>: Phù hợp ứng dụng lớn (Dropbox, Mozilla, YouTube).</a:t>
              </a:r>
            </a:p>
            <a:p>
              <a:pPr algn="ctr">
                <a:lnSpc>
                  <a:spcPts val="3640"/>
                </a:lnSpc>
              </a:pPr>
            </a:p>
          </p:txBody>
        </p:sp>
      </p:grpSp>
      <p:grpSp>
        <p:nvGrpSpPr>
          <p:cNvPr name="Group 33" id="33"/>
          <p:cNvGrpSpPr/>
          <p:nvPr/>
        </p:nvGrpSpPr>
        <p:grpSpPr>
          <a:xfrm rot="0">
            <a:off x="11438379" y="6393519"/>
            <a:ext cx="2534640" cy="3335832"/>
            <a:chOff x="0" y="0"/>
            <a:chExt cx="3379520" cy="4447776"/>
          </a:xfrm>
        </p:grpSpPr>
        <p:sp>
          <p:nvSpPr>
            <p:cNvPr name="Freeform 34" id="34"/>
            <p:cNvSpPr/>
            <p:nvPr/>
          </p:nvSpPr>
          <p:spPr>
            <a:xfrm flipH="false" flipV="false" rot="0">
              <a:off x="0" y="0"/>
              <a:ext cx="3379470" cy="4447794"/>
            </a:xfrm>
            <a:custGeom>
              <a:avLst/>
              <a:gdLst/>
              <a:ahLst/>
              <a:cxnLst/>
              <a:rect r="r" b="b" t="t" l="l"/>
              <a:pathLst>
                <a:path h="4447794" w="3379470">
                  <a:moveTo>
                    <a:pt x="0" y="0"/>
                  </a:moveTo>
                  <a:lnTo>
                    <a:pt x="3379470" y="0"/>
                  </a:lnTo>
                  <a:lnTo>
                    <a:pt x="3379470" y="4447794"/>
                  </a:lnTo>
                  <a:lnTo>
                    <a:pt x="0" y="4447794"/>
                  </a:lnTo>
                  <a:close/>
                </a:path>
              </a:pathLst>
            </a:custGeom>
            <a:solidFill>
              <a:srgbClr val="00569E"/>
            </a:solidFill>
          </p:spPr>
        </p:sp>
      </p:grpSp>
      <p:grpSp>
        <p:nvGrpSpPr>
          <p:cNvPr name="Group 35" id="35"/>
          <p:cNvGrpSpPr/>
          <p:nvPr/>
        </p:nvGrpSpPr>
        <p:grpSpPr>
          <a:xfrm rot="0">
            <a:off x="11438379" y="6212693"/>
            <a:ext cx="2534640" cy="3516658"/>
            <a:chOff x="0" y="0"/>
            <a:chExt cx="3379520" cy="4688878"/>
          </a:xfrm>
        </p:grpSpPr>
        <p:sp>
          <p:nvSpPr>
            <p:cNvPr name="Freeform 36" id="36"/>
            <p:cNvSpPr/>
            <p:nvPr/>
          </p:nvSpPr>
          <p:spPr>
            <a:xfrm flipH="false" flipV="false" rot="0">
              <a:off x="0" y="0"/>
              <a:ext cx="3379520" cy="4688878"/>
            </a:xfrm>
            <a:custGeom>
              <a:avLst/>
              <a:gdLst/>
              <a:ahLst/>
              <a:cxnLst/>
              <a:rect r="r" b="b" t="t" l="l"/>
              <a:pathLst>
                <a:path h="4688878" w="3379520">
                  <a:moveTo>
                    <a:pt x="0" y="0"/>
                  </a:moveTo>
                  <a:lnTo>
                    <a:pt x="3379520" y="0"/>
                  </a:lnTo>
                  <a:lnTo>
                    <a:pt x="3379520" y="4688878"/>
                  </a:lnTo>
                  <a:lnTo>
                    <a:pt x="0" y="4688878"/>
                  </a:lnTo>
                  <a:close/>
                </a:path>
              </a:pathLst>
            </a:custGeom>
            <a:solidFill>
              <a:srgbClr val="000000">
                <a:alpha val="0"/>
              </a:srgbClr>
            </a:solidFill>
          </p:spPr>
        </p:sp>
        <p:sp>
          <p:nvSpPr>
            <p:cNvPr name="TextBox 37" id="37"/>
            <p:cNvSpPr txBox="true"/>
            <p:nvPr/>
          </p:nvSpPr>
          <p:spPr>
            <a:xfrm>
              <a:off x="0" y="-104775"/>
              <a:ext cx="3379520" cy="4793653"/>
            </a:xfrm>
            <a:prstGeom prst="rect">
              <a:avLst/>
            </a:prstGeom>
          </p:spPr>
          <p:txBody>
            <a:bodyPr anchor="ctr" rtlCol="false" tIns="0" lIns="0" bIns="0" rIns="0"/>
            <a:lstStyle/>
            <a:p>
              <a:pPr algn="ctr">
                <a:lnSpc>
                  <a:spcPts val="3640"/>
                </a:lnSpc>
              </a:pPr>
              <a:r>
                <a:rPr lang="en-US" sz="2600" b="true">
                  <a:solidFill>
                    <a:srgbClr val="FFFFFF"/>
                  </a:solidFill>
                  <a:latin typeface="Arial Bold"/>
                  <a:ea typeface="Arial Bold"/>
                  <a:cs typeface="Arial Bold"/>
                  <a:sym typeface="Arial Bold"/>
                </a:rPr>
                <a:t>Đa nền tảng</a:t>
              </a:r>
              <a:r>
                <a:rPr lang="en-US" sz="2600">
                  <a:solidFill>
                    <a:srgbClr val="FFFFFF"/>
                  </a:solidFill>
                  <a:latin typeface="Arial"/>
                  <a:ea typeface="Arial"/>
                  <a:cs typeface="Arial"/>
                  <a:sym typeface="Arial"/>
                </a:rPr>
                <a:t>: Hỗ trợ Mac, Linux, Windows và nhiều cơ sở dữ liệu.</a:t>
              </a:r>
            </a:p>
            <a:p>
              <a:pPr algn="ctr">
                <a:lnSpc>
                  <a:spcPts val="3640"/>
                </a:lnSpc>
              </a:pPr>
            </a:p>
          </p:txBody>
        </p:sp>
      </p:grpSp>
      <p:grpSp>
        <p:nvGrpSpPr>
          <p:cNvPr name="Group 38" id="38"/>
          <p:cNvGrpSpPr/>
          <p:nvPr/>
        </p:nvGrpSpPr>
        <p:grpSpPr>
          <a:xfrm rot="0">
            <a:off x="15000078" y="6393519"/>
            <a:ext cx="2534640" cy="3335832"/>
            <a:chOff x="0" y="0"/>
            <a:chExt cx="3379520" cy="4447776"/>
          </a:xfrm>
        </p:grpSpPr>
        <p:sp>
          <p:nvSpPr>
            <p:cNvPr name="Freeform 39" id="39"/>
            <p:cNvSpPr/>
            <p:nvPr/>
          </p:nvSpPr>
          <p:spPr>
            <a:xfrm flipH="false" flipV="false" rot="0">
              <a:off x="0" y="0"/>
              <a:ext cx="3379470" cy="4447794"/>
            </a:xfrm>
            <a:custGeom>
              <a:avLst/>
              <a:gdLst/>
              <a:ahLst/>
              <a:cxnLst/>
              <a:rect r="r" b="b" t="t" l="l"/>
              <a:pathLst>
                <a:path h="4447794" w="3379470">
                  <a:moveTo>
                    <a:pt x="0" y="0"/>
                  </a:moveTo>
                  <a:lnTo>
                    <a:pt x="3379470" y="0"/>
                  </a:lnTo>
                  <a:lnTo>
                    <a:pt x="3379470" y="4447794"/>
                  </a:lnTo>
                  <a:lnTo>
                    <a:pt x="0" y="4447794"/>
                  </a:lnTo>
                  <a:close/>
                </a:path>
              </a:pathLst>
            </a:custGeom>
            <a:solidFill>
              <a:srgbClr val="00569E"/>
            </a:solidFill>
          </p:spPr>
        </p:sp>
      </p:grpSp>
      <p:grpSp>
        <p:nvGrpSpPr>
          <p:cNvPr name="Group 40" id="40"/>
          <p:cNvGrpSpPr/>
          <p:nvPr/>
        </p:nvGrpSpPr>
        <p:grpSpPr>
          <a:xfrm rot="0">
            <a:off x="15000078" y="5940023"/>
            <a:ext cx="2534640" cy="3516658"/>
            <a:chOff x="0" y="0"/>
            <a:chExt cx="3379520" cy="4688878"/>
          </a:xfrm>
        </p:grpSpPr>
        <p:sp>
          <p:nvSpPr>
            <p:cNvPr name="Freeform 41" id="41"/>
            <p:cNvSpPr/>
            <p:nvPr/>
          </p:nvSpPr>
          <p:spPr>
            <a:xfrm flipH="false" flipV="false" rot="0">
              <a:off x="0" y="0"/>
              <a:ext cx="3379520" cy="4688878"/>
            </a:xfrm>
            <a:custGeom>
              <a:avLst/>
              <a:gdLst/>
              <a:ahLst/>
              <a:cxnLst/>
              <a:rect r="r" b="b" t="t" l="l"/>
              <a:pathLst>
                <a:path h="4688878" w="3379520">
                  <a:moveTo>
                    <a:pt x="0" y="0"/>
                  </a:moveTo>
                  <a:lnTo>
                    <a:pt x="3379520" y="0"/>
                  </a:lnTo>
                  <a:lnTo>
                    <a:pt x="3379520" y="4688878"/>
                  </a:lnTo>
                  <a:lnTo>
                    <a:pt x="0" y="4688878"/>
                  </a:lnTo>
                  <a:close/>
                </a:path>
              </a:pathLst>
            </a:custGeom>
            <a:solidFill>
              <a:srgbClr val="000000">
                <a:alpha val="0"/>
              </a:srgbClr>
            </a:solidFill>
          </p:spPr>
        </p:sp>
        <p:sp>
          <p:nvSpPr>
            <p:cNvPr name="TextBox 42" id="42"/>
            <p:cNvSpPr txBox="true"/>
            <p:nvPr/>
          </p:nvSpPr>
          <p:spPr>
            <a:xfrm>
              <a:off x="0" y="-104775"/>
              <a:ext cx="3379520" cy="4793653"/>
            </a:xfrm>
            <a:prstGeom prst="rect">
              <a:avLst/>
            </a:prstGeom>
          </p:spPr>
          <p:txBody>
            <a:bodyPr anchor="ctr" rtlCol="false" tIns="0" lIns="0" bIns="0" rIns="0"/>
            <a:lstStyle/>
            <a:p>
              <a:pPr algn="ctr">
                <a:lnSpc>
                  <a:spcPts val="3640"/>
                </a:lnSpc>
              </a:pPr>
              <a:r>
                <a:rPr lang="en-US" sz="2600" b="true">
                  <a:solidFill>
                    <a:srgbClr val="FFFFFF"/>
                  </a:solidFill>
                  <a:latin typeface="Arial Bold"/>
                  <a:ea typeface="Arial Bold"/>
                  <a:cs typeface="Arial Bold"/>
                  <a:sym typeface="Arial Bold"/>
                </a:rPr>
                <a:t>Cộng đồng lớn:</a:t>
              </a:r>
              <a:r>
                <a:rPr lang="en-US" sz="2600">
                  <a:solidFill>
                    <a:srgbClr val="FFFFFF"/>
                  </a:solidFill>
                  <a:latin typeface="Arial"/>
                  <a:ea typeface="Arial"/>
                  <a:cs typeface="Arial"/>
                  <a:sym typeface="Arial"/>
                </a:rPr>
                <a:t> Tài liệu phong phú, hỗ trợ mạnh mẽ.</a:t>
              </a:r>
            </a:p>
          </p:txBody>
        </p:sp>
      </p:grpSp>
      <p:grpSp>
        <p:nvGrpSpPr>
          <p:cNvPr name="Group 43" id="43"/>
          <p:cNvGrpSpPr/>
          <p:nvPr/>
        </p:nvGrpSpPr>
        <p:grpSpPr>
          <a:xfrm rot="0">
            <a:off x="1740565" y="5033831"/>
            <a:ext cx="7422485" cy="1378738"/>
            <a:chOff x="0" y="0"/>
            <a:chExt cx="9896647" cy="1838317"/>
          </a:xfrm>
        </p:grpSpPr>
        <p:sp>
          <p:nvSpPr>
            <p:cNvPr name="Freeform 44" id="44"/>
            <p:cNvSpPr/>
            <p:nvPr/>
          </p:nvSpPr>
          <p:spPr>
            <a:xfrm flipH="false" flipV="false" rot="0">
              <a:off x="20955" y="381"/>
              <a:ext cx="9854819" cy="1837563"/>
            </a:xfrm>
            <a:custGeom>
              <a:avLst/>
              <a:gdLst/>
              <a:ahLst/>
              <a:cxnLst/>
              <a:rect r="r" b="b" t="t" l="l"/>
              <a:pathLst>
                <a:path h="1837563" w="9854819">
                  <a:moveTo>
                    <a:pt x="9854819" y="50038"/>
                  </a:moveTo>
                  <a:lnTo>
                    <a:pt x="9017" y="1837563"/>
                  </a:lnTo>
                  <a:lnTo>
                    <a:pt x="0" y="1787525"/>
                  </a:lnTo>
                  <a:lnTo>
                    <a:pt x="9845802" y="0"/>
                  </a:lnTo>
                  <a:close/>
                </a:path>
              </a:pathLst>
            </a:custGeom>
            <a:solidFill>
              <a:srgbClr val="FFFFFF"/>
            </a:solidFill>
          </p:spPr>
        </p:sp>
      </p:grpSp>
      <p:grpSp>
        <p:nvGrpSpPr>
          <p:cNvPr name="Group 45" id="45"/>
          <p:cNvGrpSpPr/>
          <p:nvPr/>
        </p:nvGrpSpPr>
        <p:grpSpPr>
          <a:xfrm rot="0">
            <a:off x="5432758" y="5033831"/>
            <a:ext cx="3730292" cy="1378738"/>
            <a:chOff x="0" y="0"/>
            <a:chExt cx="4973723" cy="1838317"/>
          </a:xfrm>
        </p:grpSpPr>
        <p:sp>
          <p:nvSpPr>
            <p:cNvPr name="Freeform 46" id="46"/>
            <p:cNvSpPr/>
            <p:nvPr/>
          </p:nvSpPr>
          <p:spPr>
            <a:xfrm flipH="false" flipV="false" rot="0">
              <a:off x="16637" y="1524"/>
              <a:ext cx="4940300" cy="1835277"/>
            </a:xfrm>
            <a:custGeom>
              <a:avLst/>
              <a:gdLst/>
              <a:ahLst/>
              <a:cxnLst/>
              <a:rect r="r" b="b" t="t" l="l"/>
              <a:pathLst>
                <a:path h="1835277" w="4940300">
                  <a:moveTo>
                    <a:pt x="4940300" y="47752"/>
                  </a:moveTo>
                  <a:lnTo>
                    <a:pt x="17399" y="1835277"/>
                  </a:lnTo>
                  <a:lnTo>
                    <a:pt x="0" y="1787525"/>
                  </a:lnTo>
                  <a:lnTo>
                    <a:pt x="4923028" y="0"/>
                  </a:lnTo>
                  <a:close/>
                </a:path>
              </a:pathLst>
            </a:custGeom>
            <a:solidFill>
              <a:srgbClr val="FFFFFF"/>
            </a:solidFill>
          </p:spPr>
        </p:sp>
      </p:grpSp>
      <p:grpSp>
        <p:nvGrpSpPr>
          <p:cNvPr name="Group 47" id="47"/>
          <p:cNvGrpSpPr/>
          <p:nvPr/>
        </p:nvGrpSpPr>
        <p:grpSpPr>
          <a:xfrm rot="0">
            <a:off x="9059703" y="5033831"/>
            <a:ext cx="103347" cy="1378738"/>
            <a:chOff x="0" y="0"/>
            <a:chExt cx="137796" cy="1838317"/>
          </a:xfrm>
        </p:grpSpPr>
        <p:sp>
          <p:nvSpPr>
            <p:cNvPr name="Freeform 48" id="48"/>
            <p:cNvSpPr/>
            <p:nvPr/>
          </p:nvSpPr>
          <p:spPr>
            <a:xfrm flipH="false" flipV="false" rot="0">
              <a:off x="0" y="24130"/>
              <a:ext cx="137795" cy="1790065"/>
            </a:xfrm>
            <a:custGeom>
              <a:avLst/>
              <a:gdLst/>
              <a:ahLst/>
              <a:cxnLst/>
              <a:rect r="r" b="b" t="t" l="l"/>
              <a:pathLst>
                <a:path h="1790065" w="137795">
                  <a:moveTo>
                    <a:pt x="137795" y="2540"/>
                  </a:moveTo>
                  <a:lnTo>
                    <a:pt x="50800" y="1790065"/>
                  </a:lnTo>
                  <a:lnTo>
                    <a:pt x="0" y="1787652"/>
                  </a:lnTo>
                  <a:lnTo>
                    <a:pt x="86995" y="0"/>
                  </a:lnTo>
                  <a:close/>
                </a:path>
              </a:pathLst>
            </a:custGeom>
            <a:solidFill>
              <a:srgbClr val="FFFFFF"/>
            </a:solidFill>
          </p:spPr>
        </p:sp>
      </p:grpSp>
      <p:grpSp>
        <p:nvGrpSpPr>
          <p:cNvPr name="Group 49" id="49"/>
          <p:cNvGrpSpPr/>
          <p:nvPr/>
        </p:nvGrpSpPr>
        <p:grpSpPr>
          <a:xfrm rot="0">
            <a:off x="9124950" y="5033831"/>
            <a:ext cx="3599799" cy="1378738"/>
            <a:chOff x="0" y="0"/>
            <a:chExt cx="4799732" cy="1838317"/>
          </a:xfrm>
        </p:grpSpPr>
        <p:sp>
          <p:nvSpPr>
            <p:cNvPr name="Freeform 50" id="50"/>
            <p:cNvSpPr/>
            <p:nvPr/>
          </p:nvSpPr>
          <p:spPr>
            <a:xfrm flipH="false" flipV="false" rot="0">
              <a:off x="16510" y="1651"/>
              <a:ext cx="4766818" cy="1835023"/>
            </a:xfrm>
            <a:custGeom>
              <a:avLst/>
              <a:gdLst/>
              <a:ahLst/>
              <a:cxnLst/>
              <a:rect r="r" b="b" t="t" l="l"/>
              <a:pathLst>
                <a:path h="1835023" w="4766818">
                  <a:moveTo>
                    <a:pt x="17780" y="0"/>
                  </a:moveTo>
                  <a:lnTo>
                    <a:pt x="4766818" y="1787525"/>
                  </a:lnTo>
                  <a:lnTo>
                    <a:pt x="4748911" y="1835023"/>
                  </a:lnTo>
                  <a:lnTo>
                    <a:pt x="0" y="47498"/>
                  </a:lnTo>
                  <a:close/>
                </a:path>
              </a:pathLst>
            </a:custGeom>
            <a:solidFill>
              <a:srgbClr val="FFFFFF"/>
            </a:solidFill>
          </p:spPr>
        </p:sp>
      </p:grpSp>
      <p:grpSp>
        <p:nvGrpSpPr>
          <p:cNvPr name="Group 51" id="51"/>
          <p:cNvGrpSpPr/>
          <p:nvPr/>
        </p:nvGrpSpPr>
        <p:grpSpPr>
          <a:xfrm rot="0">
            <a:off x="9124950" y="5033831"/>
            <a:ext cx="7161498" cy="1378738"/>
            <a:chOff x="0" y="0"/>
            <a:chExt cx="9548664" cy="1838317"/>
          </a:xfrm>
        </p:grpSpPr>
        <p:sp>
          <p:nvSpPr>
            <p:cNvPr name="Freeform 52" id="52"/>
            <p:cNvSpPr/>
            <p:nvPr/>
          </p:nvSpPr>
          <p:spPr>
            <a:xfrm flipH="false" flipV="false" rot="0">
              <a:off x="20701" y="381"/>
              <a:ext cx="9507220" cy="1837436"/>
            </a:xfrm>
            <a:custGeom>
              <a:avLst/>
              <a:gdLst/>
              <a:ahLst/>
              <a:cxnLst/>
              <a:rect r="r" b="b" t="t" l="l"/>
              <a:pathLst>
                <a:path h="1837436" w="9507220">
                  <a:moveTo>
                    <a:pt x="9398" y="0"/>
                  </a:moveTo>
                  <a:lnTo>
                    <a:pt x="9507220" y="1787525"/>
                  </a:lnTo>
                  <a:lnTo>
                    <a:pt x="9497822" y="1837436"/>
                  </a:lnTo>
                  <a:lnTo>
                    <a:pt x="0" y="50038"/>
                  </a:lnTo>
                  <a:close/>
                </a:path>
              </a:pathLst>
            </a:custGeom>
            <a:solidFill>
              <a:srgbClr val="FFFFFF"/>
            </a:solid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7600950" y="3880671"/>
            <a:ext cx="3086100" cy="1172210"/>
            <a:chOff x="0" y="0"/>
            <a:chExt cx="4114800" cy="1562947"/>
          </a:xfrm>
        </p:grpSpPr>
        <p:sp>
          <p:nvSpPr>
            <p:cNvPr name="Freeform 5" id="5"/>
            <p:cNvSpPr/>
            <p:nvPr/>
          </p:nvSpPr>
          <p:spPr>
            <a:xfrm flipH="false" flipV="false" rot="0">
              <a:off x="0" y="0"/>
              <a:ext cx="4114800" cy="1562989"/>
            </a:xfrm>
            <a:custGeom>
              <a:avLst/>
              <a:gdLst/>
              <a:ahLst/>
              <a:cxnLst/>
              <a:rect r="r" b="b" t="t" l="l"/>
              <a:pathLst>
                <a:path h="1562989" w="4114800">
                  <a:moveTo>
                    <a:pt x="0" y="0"/>
                  </a:moveTo>
                  <a:lnTo>
                    <a:pt x="4114800" y="0"/>
                  </a:lnTo>
                  <a:lnTo>
                    <a:pt x="4114800" y="1562989"/>
                  </a:lnTo>
                  <a:lnTo>
                    <a:pt x="0" y="1562989"/>
                  </a:lnTo>
                  <a:close/>
                </a:path>
              </a:pathLst>
            </a:custGeom>
            <a:solidFill>
              <a:srgbClr val="00569E"/>
            </a:solidFill>
          </p:spPr>
        </p:sp>
      </p:grpSp>
      <p:grpSp>
        <p:nvGrpSpPr>
          <p:cNvPr name="Group 6" id="6"/>
          <p:cNvGrpSpPr/>
          <p:nvPr/>
        </p:nvGrpSpPr>
        <p:grpSpPr>
          <a:xfrm rot="0">
            <a:off x="7600950" y="3699845"/>
            <a:ext cx="3086100" cy="1353036"/>
            <a:chOff x="0" y="0"/>
            <a:chExt cx="4114800" cy="1804048"/>
          </a:xfrm>
        </p:grpSpPr>
        <p:sp>
          <p:nvSpPr>
            <p:cNvPr name="Freeform 7" id="7"/>
            <p:cNvSpPr/>
            <p:nvPr/>
          </p:nvSpPr>
          <p:spPr>
            <a:xfrm flipH="false" flipV="false" rot="0">
              <a:off x="0" y="0"/>
              <a:ext cx="4114800" cy="1804048"/>
            </a:xfrm>
            <a:custGeom>
              <a:avLst/>
              <a:gdLst/>
              <a:ahLst/>
              <a:cxnLst/>
              <a:rect r="r" b="b" t="t" l="l"/>
              <a:pathLst>
                <a:path h="1804048" w="4114800">
                  <a:moveTo>
                    <a:pt x="0" y="0"/>
                  </a:moveTo>
                  <a:lnTo>
                    <a:pt x="4114800" y="0"/>
                  </a:lnTo>
                  <a:lnTo>
                    <a:pt x="4114800" y="1804048"/>
                  </a:lnTo>
                  <a:lnTo>
                    <a:pt x="0" y="1804048"/>
                  </a:lnTo>
                  <a:close/>
                </a:path>
              </a:pathLst>
            </a:custGeom>
            <a:solidFill>
              <a:srgbClr val="000000">
                <a:alpha val="0"/>
              </a:srgbClr>
            </a:solidFill>
          </p:spPr>
        </p:sp>
        <p:sp>
          <p:nvSpPr>
            <p:cNvPr name="TextBox 8" id="8"/>
            <p:cNvSpPr txBox="true"/>
            <p:nvPr/>
          </p:nvSpPr>
          <p:spPr>
            <a:xfrm>
              <a:off x="0" y="-114300"/>
              <a:ext cx="4114800" cy="1918348"/>
            </a:xfrm>
            <a:prstGeom prst="rect">
              <a:avLst/>
            </a:prstGeom>
          </p:spPr>
          <p:txBody>
            <a:bodyPr anchor="ctr" rtlCol="false" tIns="0" lIns="0" bIns="0" rIns="0"/>
            <a:lstStyle/>
            <a:p>
              <a:pPr algn="ctr">
                <a:lnSpc>
                  <a:spcPts val="3919"/>
                </a:lnSpc>
              </a:pPr>
              <a:r>
                <a:rPr lang="en-US" sz="2799" b="true">
                  <a:solidFill>
                    <a:srgbClr val="FFFFFF"/>
                  </a:solidFill>
                  <a:latin typeface="Arial Bold"/>
                  <a:ea typeface="Arial Bold"/>
                  <a:cs typeface="Arial Bold"/>
                  <a:sym typeface="Arial Bold"/>
                </a:rPr>
                <a:t>NHƯỢC ĐIỂM</a:t>
              </a:r>
            </a:p>
          </p:txBody>
        </p:sp>
      </p:grpSp>
      <p:grpSp>
        <p:nvGrpSpPr>
          <p:cNvPr name="Group 9" id="9"/>
          <p:cNvGrpSpPr/>
          <p:nvPr/>
        </p:nvGrpSpPr>
        <p:grpSpPr>
          <a:xfrm rot="0">
            <a:off x="4547147" y="6393519"/>
            <a:ext cx="2534640" cy="3335832"/>
            <a:chOff x="0" y="0"/>
            <a:chExt cx="3379520" cy="4447776"/>
          </a:xfrm>
        </p:grpSpPr>
        <p:sp>
          <p:nvSpPr>
            <p:cNvPr name="Freeform 10" id="10"/>
            <p:cNvSpPr/>
            <p:nvPr/>
          </p:nvSpPr>
          <p:spPr>
            <a:xfrm flipH="false" flipV="false" rot="0">
              <a:off x="0" y="0"/>
              <a:ext cx="3379470" cy="4447794"/>
            </a:xfrm>
            <a:custGeom>
              <a:avLst/>
              <a:gdLst/>
              <a:ahLst/>
              <a:cxnLst/>
              <a:rect r="r" b="b" t="t" l="l"/>
              <a:pathLst>
                <a:path h="4447794" w="3379470">
                  <a:moveTo>
                    <a:pt x="0" y="0"/>
                  </a:moveTo>
                  <a:lnTo>
                    <a:pt x="3379470" y="0"/>
                  </a:lnTo>
                  <a:lnTo>
                    <a:pt x="3379470" y="4447794"/>
                  </a:lnTo>
                  <a:lnTo>
                    <a:pt x="0" y="4447794"/>
                  </a:lnTo>
                  <a:close/>
                </a:path>
              </a:pathLst>
            </a:custGeom>
            <a:solidFill>
              <a:srgbClr val="00569E"/>
            </a:solidFill>
          </p:spPr>
        </p:sp>
      </p:grpSp>
      <p:grpSp>
        <p:nvGrpSpPr>
          <p:cNvPr name="Group 11" id="11"/>
          <p:cNvGrpSpPr/>
          <p:nvPr/>
        </p:nvGrpSpPr>
        <p:grpSpPr>
          <a:xfrm rot="0">
            <a:off x="4547147" y="6212693"/>
            <a:ext cx="2534640" cy="3516658"/>
            <a:chOff x="0" y="0"/>
            <a:chExt cx="3379520" cy="4688878"/>
          </a:xfrm>
        </p:grpSpPr>
        <p:sp>
          <p:nvSpPr>
            <p:cNvPr name="Freeform 12" id="12"/>
            <p:cNvSpPr/>
            <p:nvPr/>
          </p:nvSpPr>
          <p:spPr>
            <a:xfrm flipH="false" flipV="false" rot="0">
              <a:off x="0" y="0"/>
              <a:ext cx="3379520" cy="4688878"/>
            </a:xfrm>
            <a:custGeom>
              <a:avLst/>
              <a:gdLst/>
              <a:ahLst/>
              <a:cxnLst/>
              <a:rect r="r" b="b" t="t" l="l"/>
              <a:pathLst>
                <a:path h="4688878" w="3379520">
                  <a:moveTo>
                    <a:pt x="0" y="0"/>
                  </a:moveTo>
                  <a:lnTo>
                    <a:pt x="3379520" y="0"/>
                  </a:lnTo>
                  <a:lnTo>
                    <a:pt x="3379520" y="4688878"/>
                  </a:lnTo>
                  <a:lnTo>
                    <a:pt x="0" y="4688878"/>
                  </a:lnTo>
                  <a:close/>
                </a:path>
              </a:pathLst>
            </a:custGeom>
            <a:solidFill>
              <a:srgbClr val="000000">
                <a:alpha val="0"/>
              </a:srgbClr>
            </a:solidFill>
          </p:spPr>
        </p:sp>
        <p:sp>
          <p:nvSpPr>
            <p:cNvPr name="TextBox 13" id="13"/>
            <p:cNvSpPr txBox="true"/>
            <p:nvPr/>
          </p:nvSpPr>
          <p:spPr>
            <a:xfrm>
              <a:off x="0" y="-104775"/>
              <a:ext cx="3379520" cy="4793653"/>
            </a:xfrm>
            <a:prstGeom prst="rect">
              <a:avLst/>
            </a:prstGeom>
          </p:spPr>
          <p:txBody>
            <a:bodyPr anchor="ctr" rtlCol="false" tIns="0" lIns="0" bIns="0" rIns="0"/>
            <a:lstStyle/>
            <a:p>
              <a:pPr algn="ctr">
                <a:lnSpc>
                  <a:spcPts val="3640"/>
                </a:lnSpc>
              </a:pPr>
              <a:r>
                <a:rPr lang="en-US" sz="2600" b="true">
                  <a:solidFill>
                    <a:srgbClr val="FFFFFF"/>
                  </a:solidFill>
                  <a:latin typeface="Arial Bold"/>
                  <a:ea typeface="Arial Bold"/>
                  <a:cs typeface="Arial Bold"/>
                  <a:sym typeface="Arial Bold"/>
                </a:rPr>
                <a:t>Không tối ưu cho các dự án nhỏ</a:t>
              </a:r>
            </a:p>
          </p:txBody>
        </p:sp>
      </p:grpSp>
      <p:grpSp>
        <p:nvGrpSpPr>
          <p:cNvPr name="Group 14" id="14"/>
          <p:cNvGrpSpPr/>
          <p:nvPr/>
        </p:nvGrpSpPr>
        <p:grpSpPr>
          <a:xfrm rot="0">
            <a:off x="1310306" y="2844986"/>
            <a:ext cx="16977694" cy="597535"/>
            <a:chOff x="0" y="0"/>
            <a:chExt cx="22636925" cy="796713"/>
          </a:xfrm>
        </p:grpSpPr>
        <p:sp>
          <p:nvSpPr>
            <p:cNvPr name="Freeform 15" id="15"/>
            <p:cNvSpPr/>
            <p:nvPr/>
          </p:nvSpPr>
          <p:spPr>
            <a:xfrm flipH="false" flipV="false" rot="0">
              <a:off x="0" y="0"/>
              <a:ext cx="22636925" cy="796713"/>
            </a:xfrm>
            <a:custGeom>
              <a:avLst/>
              <a:gdLst/>
              <a:ahLst/>
              <a:cxnLst/>
              <a:rect r="r" b="b" t="t" l="l"/>
              <a:pathLst>
                <a:path h="796713" w="22636925">
                  <a:moveTo>
                    <a:pt x="0" y="0"/>
                  </a:moveTo>
                  <a:lnTo>
                    <a:pt x="22636925" y="0"/>
                  </a:lnTo>
                  <a:lnTo>
                    <a:pt x="22636925" y="796713"/>
                  </a:lnTo>
                  <a:lnTo>
                    <a:pt x="0" y="796713"/>
                  </a:lnTo>
                  <a:close/>
                </a:path>
              </a:pathLst>
            </a:custGeom>
            <a:solidFill>
              <a:srgbClr val="000000">
                <a:alpha val="0"/>
              </a:srgbClr>
            </a:solidFill>
          </p:spPr>
        </p:sp>
        <p:sp>
          <p:nvSpPr>
            <p:cNvPr name="TextBox 16" id="16"/>
            <p:cNvSpPr txBox="true"/>
            <p:nvPr/>
          </p:nvSpPr>
          <p:spPr>
            <a:xfrm>
              <a:off x="0" y="-57150"/>
              <a:ext cx="22636925" cy="853863"/>
            </a:xfrm>
            <a:prstGeom prst="rect">
              <a:avLst/>
            </a:prstGeom>
          </p:spPr>
          <p:txBody>
            <a:bodyPr anchor="t" rtlCol="false" tIns="0" lIns="0" bIns="0" rIns="0"/>
            <a:lstStyle/>
            <a:p>
              <a:pPr algn="l">
                <a:lnSpc>
                  <a:spcPts val="4519"/>
                </a:lnSpc>
              </a:pPr>
              <a:r>
                <a:rPr lang="en-US" sz="3999" b="true">
                  <a:solidFill>
                    <a:srgbClr val="FFFFFF"/>
                  </a:solidFill>
                  <a:latin typeface="Arial Bold"/>
                  <a:ea typeface="Arial Bold"/>
                  <a:cs typeface="Arial Bold"/>
                  <a:sym typeface="Arial Bold"/>
                </a:rPr>
                <a:t>2.2.2 Ưu và nhược điểm của Django</a:t>
              </a:r>
            </a:p>
          </p:txBody>
        </p:sp>
      </p:grpSp>
      <p:grpSp>
        <p:nvGrpSpPr>
          <p:cNvPr name="Group 17" id="17"/>
          <p:cNvGrpSpPr/>
          <p:nvPr/>
        </p:nvGrpSpPr>
        <p:grpSpPr>
          <a:xfrm rot="0">
            <a:off x="0" y="421296"/>
            <a:ext cx="18288000" cy="1013098"/>
            <a:chOff x="0" y="0"/>
            <a:chExt cx="24384000" cy="1350797"/>
          </a:xfrm>
        </p:grpSpPr>
        <p:sp>
          <p:nvSpPr>
            <p:cNvPr name="Freeform 18" id="18"/>
            <p:cNvSpPr/>
            <p:nvPr/>
          </p:nvSpPr>
          <p:spPr>
            <a:xfrm flipH="false" flipV="false" rot="0">
              <a:off x="0" y="0"/>
              <a:ext cx="24384000" cy="1350797"/>
            </a:xfrm>
            <a:custGeom>
              <a:avLst/>
              <a:gdLst/>
              <a:ahLst/>
              <a:cxnLst/>
              <a:rect r="r" b="b" t="t" l="l"/>
              <a:pathLst>
                <a:path h="1350797" w="24384000">
                  <a:moveTo>
                    <a:pt x="0" y="0"/>
                  </a:moveTo>
                  <a:lnTo>
                    <a:pt x="24384000" y="0"/>
                  </a:lnTo>
                  <a:lnTo>
                    <a:pt x="24384000" y="1350797"/>
                  </a:lnTo>
                  <a:lnTo>
                    <a:pt x="0" y="1350797"/>
                  </a:lnTo>
                  <a:close/>
                </a:path>
              </a:pathLst>
            </a:custGeom>
            <a:solidFill>
              <a:srgbClr val="000000">
                <a:alpha val="0"/>
              </a:srgbClr>
            </a:solidFill>
          </p:spPr>
        </p:sp>
        <p:sp>
          <p:nvSpPr>
            <p:cNvPr name="TextBox 19" id="19"/>
            <p:cNvSpPr txBox="true"/>
            <p:nvPr/>
          </p:nvSpPr>
          <p:spPr>
            <a:xfrm>
              <a:off x="0" y="-95250"/>
              <a:ext cx="24384000" cy="1446047"/>
            </a:xfrm>
            <a:prstGeom prst="rect">
              <a:avLst/>
            </a:prstGeom>
          </p:spPr>
          <p:txBody>
            <a:bodyPr anchor="t" rtlCol="false" tIns="0" lIns="0" bIns="0" rIns="0"/>
            <a:lstStyle/>
            <a:p>
              <a:pPr algn="ctr">
                <a:lnSpc>
                  <a:spcPts val="7909"/>
                </a:lnSpc>
              </a:pPr>
              <a:r>
                <a:rPr lang="en-US" sz="6998" b="true">
                  <a:solidFill>
                    <a:srgbClr val="FFC000"/>
                  </a:solidFill>
                  <a:latin typeface="Arial Bold"/>
                  <a:ea typeface="Arial Bold"/>
                  <a:cs typeface="Arial Bold"/>
                  <a:sym typeface="Arial Bold"/>
                </a:rPr>
                <a:t>CHƯƠNG 2:  NGHIÊN CỨU LÝ THUYẾT</a:t>
              </a:r>
            </a:p>
          </p:txBody>
        </p:sp>
      </p:grpSp>
      <p:grpSp>
        <p:nvGrpSpPr>
          <p:cNvPr name="Group 20" id="20"/>
          <p:cNvGrpSpPr/>
          <p:nvPr/>
        </p:nvGrpSpPr>
        <p:grpSpPr>
          <a:xfrm rot="0">
            <a:off x="631637" y="2026848"/>
            <a:ext cx="12441318" cy="597535"/>
            <a:chOff x="0" y="0"/>
            <a:chExt cx="16588424" cy="796713"/>
          </a:xfrm>
        </p:grpSpPr>
        <p:sp>
          <p:nvSpPr>
            <p:cNvPr name="Freeform 21" id="21"/>
            <p:cNvSpPr/>
            <p:nvPr/>
          </p:nvSpPr>
          <p:spPr>
            <a:xfrm flipH="false" flipV="false" rot="0">
              <a:off x="0" y="0"/>
              <a:ext cx="16588425" cy="796713"/>
            </a:xfrm>
            <a:custGeom>
              <a:avLst/>
              <a:gdLst/>
              <a:ahLst/>
              <a:cxnLst/>
              <a:rect r="r" b="b" t="t" l="l"/>
              <a:pathLst>
                <a:path h="796713" w="16588425">
                  <a:moveTo>
                    <a:pt x="0" y="0"/>
                  </a:moveTo>
                  <a:lnTo>
                    <a:pt x="16588425" y="0"/>
                  </a:lnTo>
                  <a:lnTo>
                    <a:pt x="16588425" y="796713"/>
                  </a:lnTo>
                  <a:lnTo>
                    <a:pt x="0" y="796713"/>
                  </a:lnTo>
                  <a:close/>
                </a:path>
              </a:pathLst>
            </a:custGeom>
            <a:solidFill>
              <a:srgbClr val="000000">
                <a:alpha val="0"/>
              </a:srgbClr>
            </a:solidFill>
          </p:spPr>
        </p:sp>
        <p:sp>
          <p:nvSpPr>
            <p:cNvPr name="TextBox 22" id="22"/>
            <p:cNvSpPr txBox="true"/>
            <p:nvPr/>
          </p:nvSpPr>
          <p:spPr>
            <a:xfrm>
              <a:off x="0" y="-57150"/>
              <a:ext cx="16588424" cy="853863"/>
            </a:xfrm>
            <a:prstGeom prst="rect">
              <a:avLst/>
            </a:prstGeom>
          </p:spPr>
          <p:txBody>
            <a:bodyPr anchor="t" rtlCol="false" tIns="0" lIns="0" bIns="0" rIns="0"/>
            <a:lstStyle/>
            <a:p>
              <a:pPr algn="l">
                <a:lnSpc>
                  <a:spcPts val="4519"/>
                </a:lnSpc>
              </a:pPr>
              <a:r>
                <a:rPr lang="en-US" sz="3999" b="true">
                  <a:solidFill>
                    <a:srgbClr val="FFFFFF"/>
                  </a:solidFill>
                  <a:latin typeface="Arial Bold"/>
                  <a:ea typeface="Arial Bold"/>
                  <a:cs typeface="Arial Bold"/>
                  <a:sym typeface="Arial Bold"/>
                </a:rPr>
                <a:t>2.2 FRAMEWORK DJANGO</a:t>
              </a:r>
            </a:p>
          </p:txBody>
        </p:sp>
      </p:grpSp>
      <p:grpSp>
        <p:nvGrpSpPr>
          <p:cNvPr name="Group 23" id="23"/>
          <p:cNvGrpSpPr/>
          <p:nvPr/>
        </p:nvGrpSpPr>
        <p:grpSpPr>
          <a:xfrm rot="0">
            <a:off x="11335826" y="6393519"/>
            <a:ext cx="2534640" cy="3335832"/>
            <a:chOff x="0" y="0"/>
            <a:chExt cx="3379520" cy="4447776"/>
          </a:xfrm>
        </p:grpSpPr>
        <p:sp>
          <p:nvSpPr>
            <p:cNvPr name="Freeform 24" id="24"/>
            <p:cNvSpPr/>
            <p:nvPr/>
          </p:nvSpPr>
          <p:spPr>
            <a:xfrm flipH="false" flipV="false" rot="0">
              <a:off x="0" y="0"/>
              <a:ext cx="3379470" cy="4447794"/>
            </a:xfrm>
            <a:custGeom>
              <a:avLst/>
              <a:gdLst/>
              <a:ahLst/>
              <a:cxnLst/>
              <a:rect r="r" b="b" t="t" l="l"/>
              <a:pathLst>
                <a:path h="4447794" w="3379470">
                  <a:moveTo>
                    <a:pt x="0" y="0"/>
                  </a:moveTo>
                  <a:lnTo>
                    <a:pt x="3379470" y="0"/>
                  </a:lnTo>
                  <a:lnTo>
                    <a:pt x="3379470" y="4447794"/>
                  </a:lnTo>
                  <a:lnTo>
                    <a:pt x="0" y="4447794"/>
                  </a:lnTo>
                  <a:close/>
                </a:path>
              </a:pathLst>
            </a:custGeom>
            <a:solidFill>
              <a:srgbClr val="00569E"/>
            </a:solidFill>
          </p:spPr>
        </p:sp>
      </p:grpSp>
      <p:grpSp>
        <p:nvGrpSpPr>
          <p:cNvPr name="Group 25" id="25"/>
          <p:cNvGrpSpPr/>
          <p:nvPr/>
        </p:nvGrpSpPr>
        <p:grpSpPr>
          <a:xfrm rot="0">
            <a:off x="11335826" y="6212693"/>
            <a:ext cx="2534640" cy="3516658"/>
            <a:chOff x="0" y="0"/>
            <a:chExt cx="3379520" cy="4688878"/>
          </a:xfrm>
        </p:grpSpPr>
        <p:sp>
          <p:nvSpPr>
            <p:cNvPr name="Freeform 26" id="26"/>
            <p:cNvSpPr/>
            <p:nvPr/>
          </p:nvSpPr>
          <p:spPr>
            <a:xfrm flipH="false" flipV="false" rot="0">
              <a:off x="0" y="0"/>
              <a:ext cx="3379520" cy="4688878"/>
            </a:xfrm>
            <a:custGeom>
              <a:avLst/>
              <a:gdLst/>
              <a:ahLst/>
              <a:cxnLst/>
              <a:rect r="r" b="b" t="t" l="l"/>
              <a:pathLst>
                <a:path h="4688878" w="3379520">
                  <a:moveTo>
                    <a:pt x="0" y="0"/>
                  </a:moveTo>
                  <a:lnTo>
                    <a:pt x="3379520" y="0"/>
                  </a:lnTo>
                  <a:lnTo>
                    <a:pt x="3379520" y="4688878"/>
                  </a:lnTo>
                  <a:lnTo>
                    <a:pt x="0" y="4688878"/>
                  </a:lnTo>
                  <a:close/>
                </a:path>
              </a:pathLst>
            </a:custGeom>
            <a:solidFill>
              <a:srgbClr val="000000">
                <a:alpha val="0"/>
              </a:srgbClr>
            </a:solidFill>
          </p:spPr>
        </p:sp>
        <p:sp>
          <p:nvSpPr>
            <p:cNvPr name="TextBox 27" id="27"/>
            <p:cNvSpPr txBox="true"/>
            <p:nvPr/>
          </p:nvSpPr>
          <p:spPr>
            <a:xfrm>
              <a:off x="0" y="-104775"/>
              <a:ext cx="3379520" cy="4793653"/>
            </a:xfrm>
            <a:prstGeom prst="rect">
              <a:avLst/>
            </a:prstGeom>
          </p:spPr>
          <p:txBody>
            <a:bodyPr anchor="ctr" rtlCol="false" tIns="0" lIns="0" bIns="0" rIns="0"/>
            <a:lstStyle/>
            <a:p>
              <a:pPr algn="ctr">
                <a:lnSpc>
                  <a:spcPts val="3640"/>
                </a:lnSpc>
              </a:pPr>
              <a:r>
                <a:rPr lang="en-US" sz="2600" b="true">
                  <a:solidFill>
                    <a:srgbClr val="FFFFFF"/>
                  </a:solidFill>
                  <a:latin typeface="Arial Bold"/>
                  <a:ea typeface="Arial Bold"/>
                  <a:cs typeface="Arial Bold"/>
                  <a:sym typeface="Arial Bold"/>
                </a:rPr>
                <a:t>Yêu cầu kiến thức sâu</a:t>
              </a:r>
            </a:p>
          </p:txBody>
        </p:sp>
      </p:grpSp>
      <p:grpSp>
        <p:nvGrpSpPr>
          <p:cNvPr name="Group 28" id="28"/>
          <p:cNvGrpSpPr/>
          <p:nvPr/>
        </p:nvGrpSpPr>
        <p:grpSpPr>
          <a:xfrm rot="0">
            <a:off x="5795417" y="5033831"/>
            <a:ext cx="3367633" cy="1378738"/>
            <a:chOff x="0" y="0"/>
            <a:chExt cx="4490177" cy="1838317"/>
          </a:xfrm>
        </p:grpSpPr>
        <p:sp>
          <p:nvSpPr>
            <p:cNvPr name="Freeform 29" id="29"/>
            <p:cNvSpPr/>
            <p:nvPr/>
          </p:nvSpPr>
          <p:spPr>
            <a:xfrm flipH="false" flipV="false" rot="0">
              <a:off x="16002" y="1778"/>
              <a:ext cx="4458208" cy="1834642"/>
            </a:xfrm>
            <a:custGeom>
              <a:avLst/>
              <a:gdLst/>
              <a:ahLst/>
              <a:cxnLst/>
              <a:rect r="r" b="b" t="t" l="l"/>
              <a:pathLst>
                <a:path h="1834642" w="4458208">
                  <a:moveTo>
                    <a:pt x="4458208" y="47244"/>
                  </a:moveTo>
                  <a:lnTo>
                    <a:pt x="18923" y="1834642"/>
                  </a:lnTo>
                  <a:lnTo>
                    <a:pt x="0" y="1787525"/>
                  </a:lnTo>
                  <a:lnTo>
                    <a:pt x="4439285" y="0"/>
                  </a:lnTo>
                  <a:close/>
                </a:path>
              </a:pathLst>
            </a:custGeom>
            <a:solidFill>
              <a:srgbClr val="FFFFFF"/>
            </a:solidFill>
          </p:spPr>
        </p:sp>
      </p:grpSp>
      <p:grpSp>
        <p:nvGrpSpPr>
          <p:cNvPr name="Group 30" id="30"/>
          <p:cNvGrpSpPr/>
          <p:nvPr/>
        </p:nvGrpSpPr>
        <p:grpSpPr>
          <a:xfrm rot="0">
            <a:off x="9124950" y="5033831"/>
            <a:ext cx="3497246" cy="1378738"/>
            <a:chOff x="0" y="0"/>
            <a:chExt cx="4662995" cy="1838317"/>
          </a:xfrm>
        </p:grpSpPr>
        <p:sp>
          <p:nvSpPr>
            <p:cNvPr name="Freeform 31" id="31"/>
            <p:cNvSpPr/>
            <p:nvPr/>
          </p:nvSpPr>
          <p:spPr>
            <a:xfrm flipH="false" flipV="false" rot="0">
              <a:off x="16256" y="1778"/>
              <a:ext cx="4630547" cy="1834769"/>
            </a:xfrm>
            <a:custGeom>
              <a:avLst/>
              <a:gdLst/>
              <a:ahLst/>
              <a:cxnLst/>
              <a:rect r="r" b="b" t="t" l="l"/>
              <a:pathLst>
                <a:path h="1834769" w="4630547">
                  <a:moveTo>
                    <a:pt x="18288" y="0"/>
                  </a:moveTo>
                  <a:lnTo>
                    <a:pt x="4630547" y="1787398"/>
                  </a:lnTo>
                  <a:lnTo>
                    <a:pt x="4612132" y="1834769"/>
                  </a:lnTo>
                  <a:lnTo>
                    <a:pt x="0" y="47244"/>
                  </a:lnTo>
                  <a:close/>
                </a:path>
              </a:pathLst>
            </a:custGeom>
            <a:solidFill>
              <a:srgbClr val="FFFFFF"/>
            </a:solid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575213" y="787562"/>
            <a:ext cx="10518700" cy="1424256"/>
            <a:chOff x="0" y="0"/>
            <a:chExt cx="14024933" cy="1899008"/>
          </a:xfrm>
        </p:grpSpPr>
        <p:grpSp>
          <p:nvGrpSpPr>
            <p:cNvPr name="Group 5" id="5"/>
            <p:cNvGrpSpPr/>
            <p:nvPr/>
          </p:nvGrpSpPr>
          <p:grpSpPr>
            <a:xfrm rot="0">
              <a:off x="2241908" y="590529"/>
              <a:ext cx="11783025" cy="609056"/>
              <a:chOff x="0" y="0"/>
              <a:chExt cx="11783025" cy="609056"/>
            </a:xfrm>
          </p:grpSpPr>
          <p:sp>
            <p:nvSpPr>
              <p:cNvPr name="Freeform 6" id="6"/>
              <p:cNvSpPr/>
              <p:nvPr/>
            </p:nvSpPr>
            <p:spPr>
              <a:xfrm flipH="false" flipV="false" rot="0">
                <a:off x="0" y="0"/>
                <a:ext cx="11783025" cy="609056"/>
              </a:xfrm>
              <a:custGeom>
                <a:avLst/>
                <a:gdLst/>
                <a:ahLst/>
                <a:cxnLst/>
                <a:rect r="r" b="b" t="t" l="l"/>
                <a:pathLst>
                  <a:path h="609056" w="11783025">
                    <a:moveTo>
                      <a:pt x="0" y="0"/>
                    </a:moveTo>
                    <a:lnTo>
                      <a:pt x="11783025" y="0"/>
                    </a:lnTo>
                    <a:lnTo>
                      <a:pt x="11783025" y="609056"/>
                    </a:lnTo>
                    <a:lnTo>
                      <a:pt x="0" y="609056"/>
                    </a:lnTo>
                    <a:close/>
                  </a:path>
                </a:pathLst>
              </a:custGeom>
              <a:solidFill>
                <a:srgbClr val="000000">
                  <a:alpha val="0"/>
                </a:srgbClr>
              </a:solidFill>
            </p:spPr>
          </p:sp>
          <p:sp>
            <p:nvSpPr>
              <p:cNvPr name="TextBox 7" id="7"/>
              <p:cNvSpPr txBox="true"/>
              <p:nvPr/>
            </p:nvSpPr>
            <p:spPr>
              <a:xfrm>
                <a:off x="0" y="-114300"/>
                <a:ext cx="11783025"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Views</a:t>
                </a:r>
              </a:p>
            </p:txBody>
          </p:sp>
        </p:grpSp>
        <p:sp>
          <p:nvSpPr>
            <p:cNvPr name="Freeform 8" id="8"/>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93411" y="389683"/>
              <a:ext cx="1512186" cy="1043442"/>
              <a:chOff x="0" y="0"/>
              <a:chExt cx="1512186" cy="1043442"/>
            </a:xfrm>
          </p:grpSpPr>
          <p:sp>
            <p:nvSpPr>
              <p:cNvPr name="Freeform 10" id="10"/>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1" id="11"/>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01</a:t>
                </a:r>
              </a:p>
            </p:txBody>
          </p:sp>
        </p:grpSp>
      </p:grpSp>
      <p:sp>
        <p:nvSpPr>
          <p:cNvPr name="Freeform 12" id="12"/>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0" y="4172581"/>
            <a:ext cx="5387411" cy="1373518"/>
            <a:chOff x="0" y="0"/>
            <a:chExt cx="7183215" cy="1831357"/>
          </a:xfrm>
        </p:grpSpPr>
        <p:sp>
          <p:nvSpPr>
            <p:cNvPr name="Freeform 18" id="18"/>
            <p:cNvSpPr/>
            <p:nvPr/>
          </p:nvSpPr>
          <p:spPr>
            <a:xfrm flipH="false" flipV="false" rot="0">
              <a:off x="0" y="0"/>
              <a:ext cx="7183215" cy="1831357"/>
            </a:xfrm>
            <a:custGeom>
              <a:avLst/>
              <a:gdLst/>
              <a:ahLst/>
              <a:cxnLst/>
              <a:rect r="r" b="b" t="t" l="l"/>
              <a:pathLst>
                <a:path h="1831357" w="7183215">
                  <a:moveTo>
                    <a:pt x="0" y="0"/>
                  </a:moveTo>
                  <a:lnTo>
                    <a:pt x="7183215" y="0"/>
                  </a:lnTo>
                  <a:lnTo>
                    <a:pt x="7183215" y="1831357"/>
                  </a:lnTo>
                  <a:lnTo>
                    <a:pt x="0" y="1831357"/>
                  </a:lnTo>
                  <a:close/>
                </a:path>
              </a:pathLst>
            </a:custGeom>
            <a:solidFill>
              <a:srgbClr val="000000">
                <a:alpha val="0"/>
              </a:srgbClr>
            </a:solidFill>
          </p:spPr>
        </p:sp>
        <p:sp>
          <p:nvSpPr>
            <p:cNvPr name="TextBox 19" id="19"/>
            <p:cNvSpPr txBox="true"/>
            <p:nvPr/>
          </p:nvSpPr>
          <p:spPr>
            <a:xfrm>
              <a:off x="0" y="-152400"/>
              <a:ext cx="7183215" cy="1983757"/>
            </a:xfrm>
            <a:prstGeom prst="rect">
              <a:avLst/>
            </a:prstGeom>
          </p:spPr>
          <p:txBody>
            <a:bodyPr anchor="t" rtlCol="false" tIns="0" lIns="0" bIns="0" rIns="0"/>
            <a:lstStyle/>
            <a:p>
              <a:pPr algn="ctr">
                <a:lnSpc>
                  <a:spcPts val="5598"/>
                </a:lnSpc>
              </a:pPr>
              <a:r>
                <a:rPr lang="en-US" sz="3999" b="true">
                  <a:solidFill>
                    <a:srgbClr val="FFFFFF"/>
                  </a:solidFill>
                  <a:latin typeface="Arial Bold"/>
                  <a:ea typeface="Arial Bold"/>
                  <a:cs typeface="Arial Bold"/>
                  <a:sym typeface="Arial Bold"/>
                </a:rPr>
                <a:t>2.2.3 Các thành phần chính trong Django</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584691" y="787562"/>
            <a:ext cx="10518700" cy="1424256"/>
            <a:chOff x="0" y="0"/>
            <a:chExt cx="14024933" cy="1899008"/>
          </a:xfrm>
        </p:grpSpPr>
        <p:grpSp>
          <p:nvGrpSpPr>
            <p:cNvPr name="Group 5" id="5"/>
            <p:cNvGrpSpPr/>
            <p:nvPr/>
          </p:nvGrpSpPr>
          <p:grpSpPr>
            <a:xfrm rot="0">
              <a:off x="2241908" y="590529"/>
              <a:ext cx="11783025" cy="609056"/>
              <a:chOff x="0" y="0"/>
              <a:chExt cx="11783025" cy="609056"/>
            </a:xfrm>
          </p:grpSpPr>
          <p:sp>
            <p:nvSpPr>
              <p:cNvPr name="Freeform 6" id="6"/>
              <p:cNvSpPr/>
              <p:nvPr/>
            </p:nvSpPr>
            <p:spPr>
              <a:xfrm flipH="false" flipV="false" rot="0">
                <a:off x="0" y="0"/>
                <a:ext cx="11783025" cy="609056"/>
              </a:xfrm>
              <a:custGeom>
                <a:avLst/>
                <a:gdLst/>
                <a:ahLst/>
                <a:cxnLst/>
                <a:rect r="r" b="b" t="t" l="l"/>
                <a:pathLst>
                  <a:path h="609056" w="11783025">
                    <a:moveTo>
                      <a:pt x="0" y="0"/>
                    </a:moveTo>
                    <a:lnTo>
                      <a:pt x="11783025" y="0"/>
                    </a:lnTo>
                    <a:lnTo>
                      <a:pt x="11783025" y="609056"/>
                    </a:lnTo>
                    <a:lnTo>
                      <a:pt x="0" y="609056"/>
                    </a:lnTo>
                    <a:close/>
                  </a:path>
                </a:pathLst>
              </a:custGeom>
              <a:solidFill>
                <a:srgbClr val="000000">
                  <a:alpha val="0"/>
                </a:srgbClr>
              </a:solidFill>
            </p:spPr>
          </p:sp>
          <p:sp>
            <p:nvSpPr>
              <p:cNvPr name="TextBox 7" id="7"/>
              <p:cNvSpPr txBox="true"/>
              <p:nvPr/>
            </p:nvSpPr>
            <p:spPr>
              <a:xfrm>
                <a:off x="0" y="-114300"/>
                <a:ext cx="11783025"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Views</a:t>
                </a:r>
              </a:p>
            </p:txBody>
          </p:sp>
        </p:grpSp>
        <p:sp>
          <p:nvSpPr>
            <p:cNvPr name="Freeform 8" id="8"/>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93411" y="389683"/>
              <a:ext cx="1512186" cy="1043442"/>
              <a:chOff x="0" y="0"/>
              <a:chExt cx="1512186" cy="1043442"/>
            </a:xfrm>
          </p:grpSpPr>
          <p:sp>
            <p:nvSpPr>
              <p:cNvPr name="Freeform 10" id="10"/>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1" id="11"/>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01</a:t>
                </a:r>
              </a:p>
            </p:txBody>
          </p:sp>
        </p:grpSp>
      </p:grpSp>
      <p:grpSp>
        <p:nvGrpSpPr>
          <p:cNvPr name="Group 12" id="12"/>
          <p:cNvGrpSpPr/>
          <p:nvPr/>
        </p:nvGrpSpPr>
        <p:grpSpPr>
          <a:xfrm rot="0">
            <a:off x="7212563" y="2685990"/>
            <a:ext cx="10046737" cy="1424256"/>
            <a:chOff x="0" y="0"/>
            <a:chExt cx="13395649" cy="1899008"/>
          </a:xfrm>
        </p:grpSpPr>
        <p:grpSp>
          <p:nvGrpSpPr>
            <p:cNvPr name="Group 13" id="13"/>
            <p:cNvGrpSpPr/>
            <p:nvPr/>
          </p:nvGrpSpPr>
          <p:grpSpPr>
            <a:xfrm rot="0">
              <a:off x="2129168" y="590528"/>
              <a:ext cx="11266481" cy="609056"/>
              <a:chOff x="0" y="0"/>
              <a:chExt cx="11266481" cy="609056"/>
            </a:xfrm>
          </p:grpSpPr>
          <p:sp>
            <p:nvSpPr>
              <p:cNvPr name="Freeform 14" id="14"/>
              <p:cNvSpPr/>
              <p:nvPr/>
            </p:nvSpPr>
            <p:spPr>
              <a:xfrm flipH="false" flipV="false" rot="0">
                <a:off x="0" y="0"/>
                <a:ext cx="11266481" cy="609056"/>
              </a:xfrm>
              <a:custGeom>
                <a:avLst/>
                <a:gdLst/>
                <a:ahLst/>
                <a:cxnLst/>
                <a:rect r="r" b="b" t="t" l="l"/>
                <a:pathLst>
                  <a:path h="609056" w="11266481">
                    <a:moveTo>
                      <a:pt x="0" y="0"/>
                    </a:moveTo>
                    <a:lnTo>
                      <a:pt x="11266481" y="0"/>
                    </a:lnTo>
                    <a:lnTo>
                      <a:pt x="11266481" y="609056"/>
                    </a:lnTo>
                    <a:lnTo>
                      <a:pt x="0" y="609056"/>
                    </a:lnTo>
                    <a:close/>
                  </a:path>
                </a:pathLst>
              </a:custGeom>
              <a:solidFill>
                <a:srgbClr val="000000">
                  <a:alpha val="0"/>
                </a:srgbClr>
              </a:solidFill>
            </p:spPr>
          </p:sp>
          <p:sp>
            <p:nvSpPr>
              <p:cNvPr name="TextBox 15" id="15"/>
              <p:cNvSpPr txBox="true"/>
              <p:nvPr/>
            </p:nvSpPr>
            <p:spPr>
              <a:xfrm>
                <a:off x="0" y="-114300"/>
                <a:ext cx="11266481"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URLS</a:t>
                </a:r>
              </a:p>
            </p:txBody>
          </p:sp>
        </p:grpSp>
        <p:sp>
          <p:nvSpPr>
            <p:cNvPr name="Freeform 16" id="16"/>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193411" y="389683"/>
              <a:ext cx="1512186" cy="1043442"/>
              <a:chOff x="0" y="0"/>
              <a:chExt cx="1512186" cy="1043442"/>
            </a:xfrm>
          </p:grpSpPr>
          <p:sp>
            <p:nvSpPr>
              <p:cNvPr name="Freeform 18" id="18"/>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9" id="19"/>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02</a:t>
                </a:r>
              </a:p>
            </p:txBody>
          </p:sp>
        </p:grpSp>
      </p:grpSp>
      <p:sp>
        <p:nvSpPr>
          <p:cNvPr name="Freeform 20" id="20"/>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4" id="24"/>
          <p:cNvGrpSpPr/>
          <p:nvPr/>
        </p:nvGrpSpPr>
        <p:grpSpPr>
          <a:xfrm rot="0">
            <a:off x="6584691" y="8799785"/>
            <a:ext cx="1134139" cy="782581"/>
            <a:chOff x="0" y="0"/>
            <a:chExt cx="1512186" cy="1043442"/>
          </a:xfrm>
        </p:grpSpPr>
        <p:sp>
          <p:nvSpPr>
            <p:cNvPr name="Freeform 25" id="25"/>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26" id="26"/>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05</a:t>
              </a:r>
            </a:p>
          </p:txBody>
        </p:sp>
      </p:grpSp>
      <p:sp>
        <p:nvSpPr>
          <p:cNvPr name="Freeform 27" id="27"/>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8" id="28"/>
          <p:cNvGrpSpPr/>
          <p:nvPr/>
        </p:nvGrpSpPr>
        <p:grpSpPr>
          <a:xfrm rot="0">
            <a:off x="0" y="4172581"/>
            <a:ext cx="5387411" cy="1373518"/>
            <a:chOff x="0" y="0"/>
            <a:chExt cx="7183215" cy="1831357"/>
          </a:xfrm>
        </p:grpSpPr>
        <p:sp>
          <p:nvSpPr>
            <p:cNvPr name="Freeform 29" id="29"/>
            <p:cNvSpPr/>
            <p:nvPr/>
          </p:nvSpPr>
          <p:spPr>
            <a:xfrm flipH="false" flipV="false" rot="0">
              <a:off x="0" y="0"/>
              <a:ext cx="7183215" cy="1831357"/>
            </a:xfrm>
            <a:custGeom>
              <a:avLst/>
              <a:gdLst/>
              <a:ahLst/>
              <a:cxnLst/>
              <a:rect r="r" b="b" t="t" l="l"/>
              <a:pathLst>
                <a:path h="1831357" w="7183215">
                  <a:moveTo>
                    <a:pt x="0" y="0"/>
                  </a:moveTo>
                  <a:lnTo>
                    <a:pt x="7183215" y="0"/>
                  </a:lnTo>
                  <a:lnTo>
                    <a:pt x="7183215" y="1831357"/>
                  </a:lnTo>
                  <a:lnTo>
                    <a:pt x="0" y="1831357"/>
                  </a:lnTo>
                  <a:close/>
                </a:path>
              </a:pathLst>
            </a:custGeom>
            <a:solidFill>
              <a:srgbClr val="000000">
                <a:alpha val="0"/>
              </a:srgbClr>
            </a:solidFill>
          </p:spPr>
        </p:sp>
        <p:sp>
          <p:nvSpPr>
            <p:cNvPr name="TextBox 30" id="30"/>
            <p:cNvSpPr txBox="true"/>
            <p:nvPr/>
          </p:nvSpPr>
          <p:spPr>
            <a:xfrm>
              <a:off x="0" y="-152400"/>
              <a:ext cx="7183215" cy="1983757"/>
            </a:xfrm>
            <a:prstGeom prst="rect">
              <a:avLst/>
            </a:prstGeom>
          </p:spPr>
          <p:txBody>
            <a:bodyPr anchor="t" rtlCol="false" tIns="0" lIns="0" bIns="0" rIns="0"/>
            <a:lstStyle/>
            <a:p>
              <a:pPr algn="ctr">
                <a:lnSpc>
                  <a:spcPts val="5598"/>
                </a:lnSpc>
              </a:pPr>
              <a:r>
                <a:rPr lang="en-US" sz="3999" b="true">
                  <a:solidFill>
                    <a:srgbClr val="FFFFFF"/>
                  </a:solidFill>
                  <a:latin typeface="Arial Bold"/>
                  <a:ea typeface="Arial Bold"/>
                  <a:cs typeface="Arial Bold"/>
                  <a:sym typeface="Arial Bold"/>
                </a:rPr>
                <a:t>2.2.3 Các thành phần chính trong Django</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575213" y="787562"/>
            <a:ext cx="10518700" cy="1424256"/>
            <a:chOff x="0" y="0"/>
            <a:chExt cx="14024933" cy="1899008"/>
          </a:xfrm>
        </p:grpSpPr>
        <p:grpSp>
          <p:nvGrpSpPr>
            <p:cNvPr name="Group 5" id="5"/>
            <p:cNvGrpSpPr/>
            <p:nvPr/>
          </p:nvGrpSpPr>
          <p:grpSpPr>
            <a:xfrm rot="0">
              <a:off x="2241908" y="590529"/>
              <a:ext cx="11783025" cy="609056"/>
              <a:chOff x="0" y="0"/>
              <a:chExt cx="11783025" cy="609056"/>
            </a:xfrm>
          </p:grpSpPr>
          <p:sp>
            <p:nvSpPr>
              <p:cNvPr name="Freeform 6" id="6"/>
              <p:cNvSpPr/>
              <p:nvPr/>
            </p:nvSpPr>
            <p:spPr>
              <a:xfrm flipH="false" flipV="false" rot="0">
                <a:off x="0" y="0"/>
                <a:ext cx="11783025" cy="609056"/>
              </a:xfrm>
              <a:custGeom>
                <a:avLst/>
                <a:gdLst/>
                <a:ahLst/>
                <a:cxnLst/>
                <a:rect r="r" b="b" t="t" l="l"/>
                <a:pathLst>
                  <a:path h="609056" w="11783025">
                    <a:moveTo>
                      <a:pt x="0" y="0"/>
                    </a:moveTo>
                    <a:lnTo>
                      <a:pt x="11783025" y="0"/>
                    </a:lnTo>
                    <a:lnTo>
                      <a:pt x="11783025" y="609056"/>
                    </a:lnTo>
                    <a:lnTo>
                      <a:pt x="0" y="609056"/>
                    </a:lnTo>
                    <a:close/>
                  </a:path>
                </a:pathLst>
              </a:custGeom>
              <a:solidFill>
                <a:srgbClr val="000000">
                  <a:alpha val="0"/>
                </a:srgbClr>
              </a:solidFill>
            </p:spPr>
          </p:sp>
          <p:sp>
            <p:nvSpPr>
              <p:cNvPr name="TextBox 7" id="7"/>
              <p:cNvSpPr txBox="true"/>
              <p:nvPr/>
            </p:nvSpPr>
            <p:spPr>
              <a:xfrm>
                <a:off x="0" y="-114300"/>
                <a:ext cx="11783025"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Views</a:t>
                </a:r>
              </a:p>
            </p:txBody>
          </p:sp>
        </p:grpSp>
        <p:sp>
          <p:nvSpPr>
            <p:cNvPr name="Freeform 8" id="8"/>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93411" y="389683"/>
              <a:ext cx="1512186" cy="1043442"/>
              <a:chOff x="0" y="0"/>
              <a:chExt cx="1512186" cy="1043442"/>
            </a:xfrm>
          </p:grpSpPr>
          <p:sp>
            <p:nvSpPr>
              <p:cNvPr name="Freeform 10" id="10"/>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1" id="11"/>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01</a:t>
                </a:r>
              </a:p>
            </p:txBody>
          </p:sp>
        </p:grpSp>
      </p:grpSp>
      <p:grpSp>
        <p:nvGrpSpPr>
          <p:cNvPr name="Group 12" id="12"/>
          <p:cNvGrpSpPr/>
          <p:nvPr/>
        </p:nvGrpSpPr>
        <p:grpSpPr>
          <a:xfrm rot="0">
            <a:off x="7212563" y="2685990"/>
            <a:ext cx="10046737" cy="1424256"/>
            <a:chOff x="0" y="0"/>
            <a:chExt cx="13395649" cy="1899008"/>
          </a:xfrm>
        </p:grpSpPr>
        <p:grpSp>
          <p:nvGrpSpPr>
            <p:cNvPr name="Group 13" id="13"/>
            <p:cNvGrpSpPr/>
            <p:nvPr/>
          </p:nvGrpSpPr>
          <p:grpSpPr>
            <a:xfrm rot="0">
              <a:off x="2129168" y="590528"/>
              <a:ext cx="11266481" cy="609056"/>
              <a:chOff x="0" y="0"/>
              <a:chExt cx="11266481" cy="609056"/>
            </a:xfrm>
          </p:grpSpPr>
          <p:sp>
            <p:nvSpPr>
              <p:cNvPr name="Freeform 14" id="14"/>
              <p:cNvSpPr/>
              <p:nvPr/>
            </p:nvSpPr>
            <p:spPr>
              <a:xfrm flipH="false" flipV="false" rot="0">
                <a:off x="0" y="0"/>
                <a:ext cx="11266481" cy="609056"/>
              </a:xfrm>
              <a:custGeom>
                <a:avLst/>
                <a:gdLst/>
                <a:ahLst/>
                <a:cxnLst/>
                <a:rect r="r" b="b" t="t" l="l"/>
                <a:pathLst>
                  <a:path h="609056" w="11266481">
                    <a:moveTo>
                      <a:pt x="0" y="0"/>
                    </a:moveTo>
                    <a:lnTo>
                      <a:pt x="11266481" y="0"/>
                    </a:lnTo>
                    <a:lnTo>
                      <a:pt x="11266481" y="609056"/>
                    </a:lnTo>
                    <a:lnTo>
                      <a:pt x="0" y="609056"/>
                    </a:lnTo>
                    <a:close/>
                  </a:path>
                </a:pathLst>
              </a:custGeom>
              <a:solidFill>
                <a:srgbClr val="000000">
                  <a:alpha val="0"/>
                </a:srgbClr>
              </a:solidFill>
            </p:spPr>
          </p:sp>
          <p:sp>
            <p:nvSpPr>
              <p:cNvPr name="TextBox 15" id="15"/>
              <p:cNvSpPr txBox="true"/>
              <p:nvPr/>
            </p:nvSpPr>
            <p:spPr>
              <a:xfrm>
                <a:off x="0" y="-114300"/>
                <a:ext cx="11266481"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URLS</a:t>
                </a:r>
              </a:p>
            </p:txBody>
          </p:sp>
        </p:grpSp>
        <p:sp>
          <p:nvSpPr>
            <p:cNvPr name="Freeform 16" id="16"/>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193411" y="389683"/>
              <a:ext cx="1512186" cy="1043442"/>
              <a:chOff x="0" y="0"/>
              <a:chExt cx="1512186" cy="1043442"/>
            </a:xfrm>
          </p:grpSpPr>
          <p:sp>
            <p:nvSpPr>
              <p:cNvPr name="Freeform 18" id="18"/>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9" id="19"/>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02</a:t>
                </a:r>
              </a:p>
            </p:txBody>
          </p:sp>
        </p:grpSp>
      </p:grpSp>
      <p:grpSp>
        <p:nvGrpSpPr>
          <p:cNvPr name="Group 20" id="20"/>
          <p:cNvGrpSpPr/>
          <p:nvPr/>
        </p:nvGrpSpPr>
        <p:grpSpPr>
          <a:xfrm rot="0">
            <a:off x="7443087" y="4844754"/>
            <a:ext cx="10399525" cy="1424256"/>
            <a:chOff x="0" y="0"/>
            <a:chExt cx="13866033" cy="1899008"/>
          </a:xfrm>
        </p:grpSpPr>
        <p:grpSp>
          <p:nvGrpSpPr>
            <p:cNvPr name="Group 21" id="21"/>
            <p:cNvGrpSpPr/>
            <p:nvPr/>
          </p:nvGrpSpPr>
          <p:grpSpPr>
            <a:xfrm rot="0">
              <a:off x="2485020" y="556825"/>
              <a:ext cx="11381013" cy="609056"/>
              <a:chOff x="0" y="0"/>
              <a:chExt cx="11381013" cy="609056"/>
            </a:xfrm>
          </p:grpSpPr>
          <p:sp>
            <p:nvSpPr>
              <p:cNvPr name="Freeform 22" id="22"/>
              <p:cNvSpPr/>
              <p:nvPr/>
            </p:nvSpPr>
            <p:spPr>
              <a:xfrm flipH="false" flipV="false" rot="0">
                <a:off x="0" y="0"/>
                <a:ext cx="11381013" cy="609056"/>
              </a:xfrm>
              <a:custGeom>
                <a:avLst/>
                <a:gdLst/>
                <a:ahLst/>
                <a:cxnLst/>
                <a:rect r="r" b="b" t="t" l="l"/>
                <a:pathLst>
                  <a:path h="609056" w="11381013">
                    <a:moveTo>
                      <a:pt x="0" y="0"/>
                    </a:moveTo>
                    <a:lnTo>
                      <a:pt x="11381013" y="0"/>
                    </a:lnTo>
                    <a:lnTo>
                      <a:pt x="11381013" y="609056"/>
                    </a:lnTo>
                    <a:lnTo>
                      <a:pt x="0" y="609056"/>
                    </a:lnTo>
                    <a:close/>
                  </a:path>
                </a:pathLst>
              </a:custGeom>
              <a:solidFill>
                <a:srgbClr val="000000">
                  <a:alpha val="0"/>
                </a:srgbClr>
              </a:solidFill>
            </p:spPr>
          </p:sp>
          <p:sp>
            <p:nvSpPr>
              <p:cNvPr name="TextBox 23" id="23"/>
              <p:cNvSpPr txBox="true"/>
              <p:nvPr/>
            </p:nvSpPr>
            <p:spPr>
              <a:xfrm>
                <a:off x="0" y="-114300"/>
                <a:ext cx="11381013"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Models</a:t>
                </a:r>
              </a:p>
            </p:txBody>
          </p:sp>
        </p:grpSp>
        <p:sp>
          <p:nvSpPr>
            <p:cNvPr name="Freeform 24" id="24"/>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5" id="25"/>
            <p:cNvGrpSpPr/>
            <p:nvPr/>
          </p:nvGrpSpPr>
          <p:grpSpPr>
            <a:xfrm rot="0">
              <a:off x="123617" y="318617"/>
              <a:ext cx="1512186" cy="1043442"/>
              <a:chOff x="0" y="0"/>
              <a:chExt cx="1512186" cy="1043442"/>
            </a:xfrm>
          </p:grpSpPr>
          <p:sp>
            <p:nvSpPr>
              <p:cNvPr name="Freeform 26" id="26"/>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27" id="27"/>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03</a:t>
                </a:r>
              </a:p>
            </p:txBody>
          </p:sp>
        </p:grpSp>
      </p:grpSp>
      <p:sp>
        <p:nvSpPr>
          <p:cNvPr name="Freeform 28" id="28"/>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1" id="31"/>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3" id="33"/>
          <p:cNvGrpSpPr/>
          <p:nvPr/>
        </p:nvGrpSpPr>
        <p:grpSpPr>
          <a:xfrm rot="0">
            <a:off x="0" y="4172581"/>
            <a:ext cx="5387411" cy="1373518"/>
            <a:chOff x="0" y="0"/>
            <a:chExt cx="7183215" cy="1831357"/>
          </a:xfrm>
        </p:grpSpPr>
        <p:sp>
          <p:nvSpPr>
            <p:cNvPr name="Freeform 34" id="34"/>
            <p:cNvSpPr/>
            <p:nvPr/>
          </p:nvSpPr>
          <p:spPr>
            <a:xfrm flipH="false" flipV="false" rot="0">
              <a:off x="0" y="0"/>
              <a:ext cx="7183215" cy="1831357"/>
            </a:xfrm>
            <a:custGeom>
              <a:avLst/>
              <a:gdLst/>
              <a:ahLst/>
              <a:cxnLst/>
              <a:rect r="r" b="b" t="t" l="l"/>
              <a:pathLst>
                <a:path h="1831357" w="7183215">
                  <a:moveTo>
                    <a:pt x="0" y="0"/>
                  </a:moveTo>
                  <a:lnTo>
                    <a:pt x="7183215" y="0"/>
                  </a:lnTo>
                  <a:lnTo>
                    <a:pt x="7183215" y="1831357"/>
                  </a:lnTo>
                  <a:lnTo>
                    <a:pt x="0" y="1831357"/>
                  </a:lnTo>
                  <a:close/>
                </a:path>
              </a:pathLst>
            </a:custGeom>
            <a:solidFill>
              <a:srgbClr val="000000">
                <a:alpha val="0"/>
              </a:srgbClr>
            </a:solidFill>
          </p:spPr>
        </p:sp>
        <p:sp>
          <p:nvSpPr>
            <p:cNvPr name="TextBox 35" id="35"/>
            <p:cNvSpPr txBox="true"/>
            <p:nvPr/>
          </p:nvSpPr>
          <p:spPr>
            <a:xfrm>
              <a:off x="0" y="-152400"/>
              <a:ext cx="7183215" cy="1983757"/>
            </a:xfrm>
            <a:prstGeom prst="rect">
              <a:avLst/>
            </a:prstGeom>
          </p:spPr>
          <p:txBody>
            <a:bodyPr anchor="t" rtlCol="false" tIns="0" lIns="0" bIns="0" rIns="0"/>
            <a:lstStyle/>
            <a:p>
              <a:pPr algn="ctr">
                <a:lnSpc>
                  <a:spcPts val="5598"/>
                </a:lnSpc>
              </a:pPr>
              <a:r>
                <a:rPr lang="en-US" sz="3999" b="true">
                  <a:solidFill>
                    <a:srgbClr val="FFFFFF"/>
                  </a:solidFill>
                  <a:latin typeface="Arial Bold"/>
                  <a:ea typeface="Arial Bold"/>
                  <a:cs typeface="Arial Bold"/>
                  <a:sym typeface="Arial Bold"/>
                </a:rPr>
                <a:t>2.2.3 Các thành phần chính trong Django</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575213" y="787562"/>
            <a:ext cx="10518700" cy="1424256"/>
            <a:chOff x="0" y="0"/>
            <a:chExt cx="14024933" cy="1899008"/>
          </a:xfrm>
        </p:grpSpPr>
        <p:grpSp>
          <p:nvGrpSpPr>
            <p:cNvPr name="Group 5" id="5"/>
            <p:cNvGrpSpPr/>
            <p:nvPr/>
          </p:nvGrpSpPr>
          <p:grpSpPr>
            <a:xfrm rot="0">
              <a:off x="2241908" y="590529"/>
              <a:ext cx="11783025" cy="609056"/>
              <a:chOff x="0" y="0"/>
              <a:chExt cx="11783025" cy="609056"/>
            </a:xfrm>
          </p:grpSpPr>
          <p:sp>
            <p:nvSpPr>
              <p:cNvPr name="Freeform 6" id="6"/>
              <p:cNvSpPr/>
              <p:nvPr/>
            </p:nvSpPr>
            <p:spPr>
              <a:xfrm flipH="false" flipV="false" rot="0">
                <a:off x="0" y="0"/>
                <a:ext cx="11783025" cy="609056"/>
              </a:xfrm>
              <a:custGeom>
                <a:avLst/>
                <a:gdLst/>
                <a:ahLst/>
                <a:cxnLst/>
                <a:rect r="r" b="b" t="t" l="l"/>
                <a:pathLst>
                  <a:path h="609056" w="11783025">
                    <a:moveTo>
                      <a:pt x="0" y="0"/>
                    </a:moveTo>
                    <a:lnTo>
                      <a:pt x="11783025" y="0"/>
                    </a:lnTo>
                    <a:lnTo>
                      <a:pt x="11783025" y="609056"/>
                    </a:lnTo>
                    <a:lnTo>
                      <a:pt x="0" y="609056"/>
                    </a:lnTo>
                    <a:close/>
                  </a:path>
                </a:pathLst>
              </a:custGeom>
              <a:solidFill>
                <a:srgbClr val="000000">
                  <a:alpha val="0"/>
                </a:srgbClr>
              </a:solidFill>
            </p:spPr>
          </p:sp>
          <p:sp>
            <p:nvSpPr>
              <p:cNvPr name="TextBox 7" id="7"/>
              <p:cNvSpPr txBox="true"/>
              <p:nvPr/>
            </p:nvSpPr>
            <p:spPr>
              <a:xfrm>
                <a:off x="0" y="-114300"/>
                <a:ext cx="11783025"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Views</a:t>
                </a:r>
              </a:p>
            </p:txBody>
          </p:sp>
        </p:grpSp>
        <p:sp>
          <p:nvSpPr>
            <p:cNvPr name="Freeform 8" id="8"/>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93411" y="389683"/>
              <a:ext cx="1512186" cy="1043442"/>
              <a:chOff x="0" y="0"/>
              <a:chExt cx="1512186" cy="1043442"/>
            </a:xfrm>
          </p:grpSpPr>
          <p:sp>
            <p:nvSpPr>
              <p:cNvPr name="Freeform 10" id="10"/>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1" id="11"/>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01</a:t>
                </a:r>
              </a:p>
            </p:txBody>
          </p:sp>
        </p:grpSp>
      </p:grpSp>
      <p:grpSp>
        <p:nvGrpSpPr>
          <p:cNvPr name="Group 12" id="12"/>
          <p:cNvGrpSpPr/>
          <p:nvPr/>
        </p:nvGrpSpPr>
        <p:grpSpPr>
          <a:xfrm rot="0">
            <a:off x="7212563" y="2685990"/>
            <a:ext cx="10046737" cy="1424256"/>
            <a:chOff x="0" y="0"/>
            <a:chExt cx="13395649" cy="1899008"/>
          </a:xfrm>
        </p:grpSpPr>
        <p:grpSp>
          <p:nvGrpSpPr>
            <p:cNvPr name="Group 13" id="13"/>
            <p:cNvGrpSpPr/>
            <p:nvPr/>
          </p:nvGrpSpPr>
          <p:grpSpPr>
            <a:xfrm rot="0">
              <a:off x="2129168" y="590528"/>
              <a:ext cx="11266481" cy="609056"/>
              <a:chOff x="0" y="0"/>
              <a:chExt cx="11266481" cy="609056"/>
            </a:xfrm>
          </p:grpSpPr>
          <p:sp>
            <p:nvSpPr>
              <p:cNvPr name="Freeform 14" id="14"/>
              <p:cNvSpPr/>
              <p:nvPr/>
            </p:nvSpPr>
            <p:spPr>
              <a:xfrm flipH="false" flipV="false" rot="0">
                <a:off x="0" y="0"/>
                <a:ext cx="11266481" cy="609056"/>
              </a:xfrm>
              <a:custGeom>
                <a:avLst/>
                <a:gdLst/>
                <a:ahLst/>
                <a:cxnLst/>
                <a:rect r="r" b="b" t="t" l="l"/>
                <a:pathLst>
                  <a:path h="609056" w="11266481">
                    <a:moveTo>
                      <a:pt x="0" y="0"/>
                    </a:moveTo>
                    <a:lnTo>
                      <a:pt x="11266481" y="0"/>
                    </a:lnTo>
                    <a:lnTo>
                      <a:pt x="11266481" y="609056"/>
                    </a:lnTo>
                    <a:lnTo>
                      <a:pt x="0" y="609056"/>
                    </a:lnTo>
                    <a:close/>
                  </a:path>
                </a:pathLst>
              </a:custGeom>
              <a:solidFill>
                <a:srgbClr val="000000">
                  <a:alpha val="0"/>
                </a:srgbClr>
              </a:solidFill>
            </p:spPr>
          </p:sp>
          <p:sp>
            <p:nvSpPr>
              <p:cNvPr name="TextBox 15" id="15"/>
              <p:cNvSpPr txBox="true"/>
              <p:nvPr/>
            </p:nvSpPr>
            <p:spPr>
              <a:xfrm>
                <a:off x="0" y="-114300"/>
                <a:ext cx="11266481"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URLS</a:t>
                </a:r>
              </a:p>
            </p:txBody>
          </p:sp>
        </p:grpSp>
        <p:sp>
          <p:nvSpPr>
            <p:cNvPr name="Freeform 16" id="16"/>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193411" y="389683"/>
              <a:ext cx="1512186" cy="1043442"/>
              <a:chOff x="0" y="0"/>
              <a:chExt cx="1512186" cy="1043442"/>
            </a:xfrm>
          </p:grpSpPr>
          <p:sp>
            <p:nvSpPr>
              <p:cNvPr name="Freeform 18" id="18"/>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9" id="19"/>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02</a:t>
                </a:r>
              </a:p>
            </p:txBody>
          </p:sp>
        </p:grpSp>
      </p:grpSp>
      <p:grpSp>
        <p:nvGrpSpPr>
          <p:cNvPr name="Group 20" id="20"/>
          <p:cNvGrpSpPr/>
          <p:nvPr/>
        </p:nvGrpSpPr>
        <p:grpSpPr>
          <a:xfrm rot="0">
            <a:off x="7443087" y="4844754"/>
            <a:ext cx="10399525" cy="1424256"/>
            <a:chOff x="0" y="0"/>
            <a:chExt cx="13866033" cy="1899008"/>
          </a:xfrm>
        </p:grpSpPr>
        <p:grpSp>
          <p:nvGrpSpPr>
            <p:cNvPr name="Group 21" id="21"/>
            <p:cNvGrpSpPr/>
            <p:nvPr/>
          </p:nvGrpSpPr>
          <p:grpSpPr>
            <a:xfrm rot="0">
              <a:off x="2485020" y="556825"/>
              <a:ext cx="11381013" cy="609056"/>
              <a:chOff x="0" y="0"/>
              <a:chExt cx="11381013" cy="609056"/>
            </a:xfrm>
          </p:grpSpPr>
          <p:sp>
            <p:nvSpPr>
              <p:cNvPr name="Freeform 22" id="22"/>
              <p:cNvSpPr/>
              <p:nvPr/>
            </p:nvSpPr>
            <p:spPr>
              <a:xfrm flipH="false" flipV="false" rot="0">
                <a:off x="0" y="0"/>
                <a:ext cx="11381013" cy="609056"/>
              </a:xfrm>
              <a:custGeom>
                <a:avLst/>
                <a:gdLst/>
                <a:ahLst/>
                <a:cxnLst/>
                <a:rect r="r" b="b" t="t" l="l"/>
                <a:pathLst>
                  <a:path h="609056" w="11381013">
                    <a:moveTo>
                      <a:pt x="0" y="0"/>
                    </a:moveTo>
                    <a:lnTo>
                      <a:pt x="11381013" y="0"/>
                    </a:lnTo>
                    <a:lnTo>
                      <a:pt x="11381013" y="609056"/>
                    </a:lnTo>
                    <a:lnTo>
                      <a:pt x="0" y="609056"/>
                    </a:lnTo>
                    <a:close/>
                  </a:path>
                </a:pathLst>
              </a:custGeom>
              <a:solidFill>
                <a:srgbClr val="000000">
                  <a:alpha val="0"/>
                </a:srgbClr>
              </a:solidFill>
            </p:spPr>
          </p:sp>
          <p:sp>
            <p:nvSpPr>
              <p:cNvPr name="TextBox 23" id="23"/>
              <p:cNvSpPr txBox="true"/>
              <p:nvPr/>
            </p:nvSpPr>
            <p:spPr>
              <a:xfrm>
                <a:off x="0" y="-114300"/>
                <a:ext cx="11381013"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Models</a:t>
                </a:r>
              </a:p>
            </p:txBody>
          </p:sp>
        </p:grpSp>
        <p:sp>
          <p:nvSpPr>
            <p:cNvPr name="Freeform 24" id="24"/>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5" id="25"/>
            <p:cNvGrpSpPr/>
            <p:nvPr/>
          </p:nvGrpSpPr>
          <p:grpSpPr>
            <a:xfrm rot="0">
              <a:off x="123617" y="318617"/>
              <a:ext cx="1512186" cy="1043442"/>
              <a:chOff x="0" y="0"/>
              <a:chExt cx="1512186" cy="1043442"/>
            </a:xfrm>
          </p:grpSpPr>
          <p:sp>
            <p:nvSpPr>
              <p:cNvPr name="Freeform 26" id="26"/>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27" id="27"/>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03</a:t>
                </a:r>
              </a:p>
            </p:txBody>
          </p:sp>
        </p:grpSp>
      </p:grpSp>
      <p:grpSp>
        <p:nvGrpSpPr>
          <p:cNvPr name="Group 28" id="28"/>
          <p:cNvGrpSpPr/>
          <p:nvPr/>
        </p:nvGrpSpPr>
        <p:grpSpPr>
          <a:xfrm rot="0">
            <a:off x="7212563" y="6612467"/>
            <a:ext cx="10397991" cy="1424256"/>
            <a:chOff x="0" y="0"/>
            <a:chExt cx="13863988" cy="1899008"/>
          </a:xfrm>
        </p:grpSpPr>
        <p:grpSp>
          <p:nvGrpSpPr>
            <p:cNvPr name="Group 29" id="29"/>
            <p:cNvGrpSpPr/>
            <p:nvPr/>
          </p:nvGrpSpPr>
          <p:grpSpPr>
            <a:xfrm rot="0">
              <a:off x="2711893" y="601856"/>
              <a:ext cx="11152095" cy="609056"/>
              <a:chOff x="0" y="0"/>
              <a:chExt cx="11152095" cy="609056"/>
            </a:xfrm>
          </p:grpSpPr>
          <p:sp>
            <p:nvSpPr>
              <p:cNvPr name="Freeform 30" id="30"/>
              <p:cNvSpPr/>
              <p:nvPr/>
            </p:nvSpPr>
            <p:spPr>
              <a:xfrm flipH="false" flipV="false" rot="0">
                <a:off x="0" y="0"/>
                <a:ext cx="11152094" cy="609056"/>
              </a:xfrm>
              <a:custGeom>
                <a:avLst/>
                <a:gdLst/>
                <a:ahLst/>
                <a:cxnLst/>
                <a:rect r="r" b="b" t="t" l="l"/>
                <a:pathLst>
                  <a:path h="609056" w="11152094">
                    <a:moveTo>
                      <a:pt x="0" y="0"/>
                    </a:moveTo>
                    <a:lnTo>
                      <a:pt x="11152094" y="0"/>
                    </a:lnTo>
                    <a:lnTo>
                      <a:pt x="11152094" y="609056"/>
                    </a:lnTo>
                    <a:lnTo>
                      <a:pt x="0" y="609056"/>
                    </a:lnTo>
                    <a:close/>
                  </a:path>
                </a:pathLst>
              </a:custGeom>
              <a:solidFill>
                <a:srgbClr val="000000">
                  <a:alpha val="0"/>
                </a:srgbClr>
              </a:solidFill>
            </p:spPr>
          </p:sp>
          <p:sp>
            <p:nvSpPr>
              <p:cNvPr name="TextBox 31" id="31"/>
              <p:cNvSpPr txBox="true"/>
              <p:nvPr/>
            </p:nvSpPr>
            <p:spPr>
              <a:xfrm>
                <a:off x="0" y="-114300"/>
                <a:ext cx="11152095"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Templates</a:t>
                </a:r>
              </a:p>
            </p:txBody>
          </p:sp>
        </p:grpSp>
        <p:sp>
          <p:nvSpPr>
            <p:cNvPr name="Freeform 32" id="32"/>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3" id="33"/>
            <p:cNvGrpSpPr/>
            <p:nvPr/>
          </p:nvGrpSpPr>
          <p:grpSpPr>
            <a:xfrm rot="0">
              <a:off x="193411" y="389683"/>
              <a:ext cx="1512186" cy="1043442"/>
              <a:chOff x="0" y="0"/>
              <a:chExt cx="1512186" cy="1043442"/>
            </a:xfrm>
          </p:grpSpPr>
          <p:sp>
            <p:nvSpPr>
              <p:cNvPr name="Freeform 34" id="34"/>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35" id="35"/>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04</a:t>
                </a:r>
              </a:p>
            </p:txBody>
          </p:sp>
        </p:grpSp>
      </p:grpSp>
      <p:sp>
        <p:nvSpPr>
          <p:cNvPr name="Freeform 36" id="36"/>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8" id="38"/>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9" id="39"/>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0" id="40"/>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1" id="41"/>
          <p:cNvGrpSpPr/>
          <p:nvPr/>
        </p:nvGrpSpPr>
        <p:grpSpPr>
          <a:xfrm rot="0">
            <a:off x="0" y="4172581"/>
            <a:ext cx="5387411" cy="1373518"/>
            <a:chOff x="0" y="0"/>
            <a:chExt cx="7183215" cy="1831357"/>
          </a:xfrm>
        </p:grpSpPr>
        <p:sp>
          <p:nvSpPr>
            <p:cNvPr name="Freeform 42" id="42"/>
            <p:cNvSpPr/>
            <p:nvPr/>
          </p:nvSpPr>
          <p:spPr>
            <a:xfrm flipH="false" flipV="false" rot="0">
              <a:off x="0" y="0"/>
              <a:ext cx="7183215" cy="1831357"/>
            </a:xfrm>
            <a:custGeom>
              <a:avLst/>
              <a:gdLst/>
              <a:ahLst/>
              <a:cxnLst/>
              <a:rect r="r" b="b" t="t" l="l"/>
              <a:pathLst>
                <a:path h="1831357" w="7183215">
                  <a:moveTo>
                    <a:pt x="0" y="0"/>
                  </a:moveTo>
                  <a:lnTo>
                    <a:pt x="7183215" y="0"/>
                  </a:lnTo>
                  <a:lnTo>
                    <a:pt x="7183215" y="1831357"/>
                  </a:lnTo>
                  <a:lnTo>
                    <a:pt x="0" y="1831357"/>
                  </a:lnTo>
                  <a:close/>
                </a:path>
              </a:pathLst>
            </a:custGeom>
            <a:solidFill>
              <a:srgbClr val="000000">
                <a:alpha val="0"/>
              </a:srgbClr>
            </a:solidFill>
          </p:spPr>
        </p:sp>
        <p:sp>
          <p:nvSpPr>
            <p:cNvPr name="TextBox 43" id="43"/>
            <p:cNvSpPr txBox="true"/>
            <p:nvPr/>
          </p:nvSpPr>
          <p:spPr>
            <a:xfrm>
              <a:off x="0" y="-152400"/>
              <a:ext cx="7183215" cy="1983757"/>
            </a:xfrm>
            <a:prstGeom prst="rect">
              <a:avLst/>
            </a:prstGeom>
          </p:spPr>
          <p:txBody>
            <a:bodyPr anchor="t" rtlCol="false" tIns="0" lIns="0" bIns="0" rIns="0"/>
            <a:lstStyle/>
            <a:p>
              <a:pPr algn="ctr">
                <a:lnSpc>
                  <a:spcPts val="5598"/>
                </a:lnSpc>
              </a:pPr>
              <a:r>
                <a:rPr lang="en-US" sz="3999" b="true">
                  <a:solidFill>
                    <a:srgbClr val="FFFFFF"/>
                  </a:solidFill>
                  <a:latin typeface="Arial Bold"/>
                  <a:ea typeface="Arial Bold"/>
                  <a:cs typeface="Arial Bold"/>
                  <a:sym typeface="Arial Bold"/>
                </a:rPr>
                <a:t>2.2.3 Các thành phần chính trong Django</a:t>
              </a: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6575213" y="787562"/>
            <a:ext cx="10518700" cy="1424256"/>
            <a:chOff x="0" y="0"/>
            <a:chExt cx="14024933" cy="1899008"/>
          </a:xfrm>
        </p:grpSpPr>
        <p:grpSp>
          <p:nvGrpSpPr>
            <p:cNvPr name="Group 5" id="5"/>
            <p:cNvGrpSpPr/>
            <p:nvPr/>
          </p:nvGrpSpPr>
          <p:grpSpPr>
            <a:xfrm rot="0">
              <a:off x="2241908" y="590529"/>
              <a:ext cx="11783025" cy="609056"/>
              <a:chOff x="0" y="0"/>
              <a:chExt cx="11783025" cy="609056"/>
            </a:xfrm>
          </p:grpSpPr>
          <p:sp>
            <p:nvSpPr>
              <p:cNvPr name="Freeform 6" id="6"/>
              <p:cNvSpPr/>
              <p:nvPr/>
            </p:nvSpPr>
            <p:spPr>
              <a:xfrm flipH="false" flipV="false" rot="0">
                <a:off x="0" y="0"/>
                <a:ext cx="11783025" cy="609056"/>
              </a:xfrm>
              <a:custGeom>
                <a:avLst/>
                <a:gdLst/>
                <a:ahLst/>
                <a:cxnLst/>
                <a:rect r="r" b="b" t="t" l="l"/>
                <a:pathLst>
                  <a:path h="609056" w="11783025">
                    <a:moveTo>
                      <a:pt x="0" y="0"/>
                    </a:moveTo>
                    <a:lnTo>
                      <a:pt x="11783025" y="0"/>
                    </a:lnTo>
                    <a:lnTo>
                      <a:pt x="11783025" y="609056"/>
                    </a:lnTo>
                    <a:lnTo>
                      <a:pt x="0" y="609056"/>
                    </a:lnTo>
                    <a:close/>
                  </a:path>
                </a:pathLst>
              </a:custGeom>
              <a:solidFill>
                <a:srgbClr val="000000">
                  <a:alpha val="0"/>
                </a:srgbClr>
              </a:solidFill>
            </p:spPr>
          </p:sp>
          <p:sp>
            <p:nvSpPr>
              <p:cNvPr name="TextBox 7" id="7"/>
              <p:cNvSpPr txBox="true"/>
              <p:nvPr/>
            </p:nvSpPr>
            <p:spPr>
              <a:xfrm>
                <a:off x="0" y="-114300"/>
                <a:ext cx="11783025"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Views</a:t>
                </a:r>
              </a:p>
            </p:txBody>
          </p:sp>
        </p:grpSp>
        <p:sp>
          <p:nvSpPr>
            <p:cNvPr name="Freeform 8" id="8"/>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93411" y="389683"/>
              <a:ext cx="1512186" cy="1043442"/>
              <a:chOff x="0" y="0"/>
              <a:chExt cx="1512186" cy="1043442"/>
            </a:xfrm>
          </p:grpSpPr>
          <p:sp>
            <p:nvSpPr>
              <p:cNvPr name="Freeform 10" id="10"/>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1" id="11"/>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01</a:t>
                </a:r>
              </a:p>
            </p:txBody>
          </p:sp>
        </p:grpSp>
      </p:grpSp>
      <p:grpSp>
        <p:nvGrpSpPr>
          <p:cNvPr name="Group 12" id="12"/>
          <p:cNvGrpSpPr/>
          <p:nvPr/>
        </p:nvGrpSpPr>
        <p:grpSpPr>
          <a:xfrm rot="0">
            <a:off x="7212563" y="2685990"/>
            <a:ext cx="10046737" cy="1424256"/>
            <a:chOff x="0" y="0"/>
            <a:chExt cx="13395649" cy="1899008"/>
          </a:xfrm>
        </p:grpSpPr>
        <p:grpSp>
          <p:nvGrpSpPr>
            <p:cNvPr name="Group 13" id="13"/>
            <p:cNvGrpSpPr/>
            <p:nvPr/>
          </p:nvGrpSpPr>
          <p:grpSpPr>
            <a:xfrm rot="0">
              <a:off x="2129168" y="590528"/>
              <a:ext cx="11266481" cy="609056"/>
              <a:chOff x="0" y="0"/>
              <a:chExt cx="11266481" cy="609056"/>
            </a:xfrm>
          </p:grpSpPr>
          <p:sp>
            <p:nvSpPr>
              <p:cNvPr name="Freeform 14" id="14"/>
              <p:cNvSpPr/>
              <p:nvPr/>
            </p:nvSpPr>
            <p:spPr>
              <a:xfrm flipH="false" flipV="false" rot="0">
                <a:off x="0" y="0"/>
                <a:ext cx="11266481" cy="609056"/>
              </a:xfrm>
              <a:custGeom>
                <a:avLst/>
                <a:gdLst/>
                <a:ahLst/>
                <a:cxnLst/>
                <a:rect r="r" b="b" t="t" l="l"/>
                <a:pathLst>
                  <a:path h="609056" w="11266481">
                    <a:moveTo>
                      <a:pt x="0" y="0"/>
                    </a:moveTo>
                    <a:lnTo>
                      <a:pt x="11266481" y="0"/>
                    </a:lnTo>
                    <a:lnTo>
                      <a:pt x="11266481" y="609056"/>
                    </a:lnTo>
                    <a:lnTo>
                      <a:pt x="0" y="609056"/>
                    </a:lnTo>
                    <a:close/>
                  </a:path>
                </a:pathLst>
              </a:custGeom>
              <a:solidFill>
                <a:srgbClr val="000000">
                  <a:alpha val="0"/>
                </a:srgbClr>
              </a:solidFill>
            </p:spPr>
          </p:sp>
          <p:sp>
            <p:nvSpPr>
              <p:cNvPr name="TextBox 15" id="15"/>
              <p:cNvSpPr txBox="true"/>
              <p:nvPr/>
            </p:nvSpPr>
            <p:spPr>
              <a:xfrm>
                <a:off x="0" y="-114300"/>
                <a:ext cx="11266481"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URLS</a:t>
                </a:r>
              </a:p>
            </p:txBody>
          </p:sp>
        </p:grpSp>
        <p:sp>
          <p:nvSpPr>
            <p:cNvPr name="Freeform 16" id="16"/>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7" id="17"/>
            <p:cNvGrpSpPr/>
            <p:nvPr/>
          </p:nvGrpSpPr>
          <p:grpSpPr>
            <a:xfrm rot="0">
              <a:off x="193411" y="389683"/>
              <a:ext cx="1512186" cy="1043442"/>
              <a:chOff x="0" y="0"/>
              <a:chExt cx="1512186" cy="1043442"/>
            </a:xfrm>
          </p:grpSpPr>
          <p:sp>
            <p:nvSpPr>
              <p:cNvPr name="Freeform 18" id="18"/>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9" id="19"/>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02</a:t>
                </a:r>
              </a:p>
            </p:txBody>
          </p:sp>
        </p:grpSp>
      </p:grpSp>
      <p:grpSp>
        <p:nvGrpSpPr>
          <p:cNvPr name="Group 20" id="20"/>
          <p:cNvGrpSpPr/>
          <p:nvPr/>
        </p:nvGrpSpPr>
        <p:grpSpPr>
          <a:xfrm rot="0">
            <a:off x="7496902" y="4833971"/>
            <a:ext cx="10399525" cy="1424256"/>
            <a:chOff x="0" y="0"/>
            <a:chExt cx="13866033" cy="1899008"/>
          </a:xfrm>
        </p:grpSpPr>
        <p:grpSp>
          <p:nvGrpSpPr>
            <p:cNvPr name="Group 21" id="21"/>
            <p:cNvGrpSpPr/>
            <p:nvPr/>
          </p:nvGrpSpPr>
          <p:grpSpPr>
            <a:xfrm rot="0">
              <a:off x="2485020" y="556825"/>
              <a:ext cx="11381013" cy="609056"/>
              <a:chOff x="0" y="0"/>
              <a:chExt cx="11381013" cy="609056"/>
            </a:xfrm>
          </p:grpSpPr>
          <p:sp>
            <p:nvSpPr>
              <p:cNvPr name="Freeform 22" id="22"/>
              <p:cNvSpPr/>
              <p:nvPr/>
            </p:nvSpPr>
            <p:spPr>
              <a:xfrm flipH="false" flipV="false" rot="0">
                <a:off x="0" y="0"/>
                <a:ext cx="11381013" cy="609056"/>
              </a:xfrm>
              <a:custGeom>
                <a:avLst/>
                <a:gdLst/>
                <a:ahLst/>
                <a:cxnLst/>
                <a:rect r="r" b="b" t="t" l="l"/>
                <a:pathLst>
                  <a:path h="609056" w="11381013">
                    <a:moveTo>
                      <a:pt x="0" y="0"/>
                    </a:moveTo>
                    <a:lnTo>
                      <a:pt x="11381013" y="0"/>
                    </a:lnTo>
                    <a:lnTo>
                      <a:pt x="11381013" y="609056"/>
                    </a:lnTo>
                    <a:lnTo>
                      <a:pt x="0" y="609056"/>
                    </a:lnTo>
                    <a:close/>
                  </a:path>
                </a:pathLst>
              </a:custGeom>
              <a:solidFill>
                <a:srgbClr val="000000">
                  <a:alpha val="0"/>
                </a:srgbClr>
              </a:solidFill>
            </p:spPr>
          </p:sp>
          <p:sp>
            <p:nvSpPr>
              <p:cNvPr name="TextBox 23" id="23"/>
              <p:cNvSpPr txBox="true"/>
              <p:nvPr/>
            </p:nvSpPr>
            <p:spPr>
              <a:xfrm>
                <a:off x="0" y="-114300"/>
                <a:ext cx="11381013"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Models</a:t>
                </a:r>
              </a:p>
            </p:txBody>
          </p:sp>
        </p:grpSp>
        <p:sp>
          <p:nvSpPr>
            <p:cNvPr name="Freeform 24" id="24"/>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5" id="25"/>
            <p:cNvGrpSpPr/>
            <p:nvPr/>
          </p:nvGrpSpPr>
          <p:grpSpPr>
            <a:xfrm rot="0">
              <a:off x="123617" y="318617"/>
              <a:ext cx="1512186" cy="1043442"/>
              <a:chOff x="0" y="0"/>
              <a:chExt cx="1512186" cy="1043442"/>
            </a:xfrm>
          </p:grpSpPr>
          <p:sp>
            <p:nvSpPr>
              <p:cNvPr name="Freeform 26" id="26"/>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27" id="27"/>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03</a:t>
                </a:r>
              </a:p>
            </p:txBody>
          </p:sp>
        </p:grpSp>
      </p:grpSp>
      <p:grpSp>
        <p:nvGrpSpPr>
          <p:cNvPr name="Group 28" id="28"/>
          <p:cNvGrpSpPr/>
          <p:nvPr/>
        </p:nvGrpSpPr>
        <p:grpSpPr>
          <a:xfrm rot="0">
            <a:off x="7212563" y="6612467"/>
            <a:ext cx="10397991" cy="1424256"/>
            <a:chOff x="0" y="0"/>
            <a:chExt cx="13863988" cy="1899008"/>
          </a:xfrm>
        </p:grpSpPr>
        <p:grpSp>
          <p:nvGrpSpPr>
            <p:cNvPr name="Group 29" id="29"/>
            <p:cNvGrpSpPr/>
            <p:nvPr/>
          </p:nvGrpSpPr>
          <p:grpSpPr>
            <a:xfrm rot="0">
              <a:off x="2711893" y="601856"/>
              <a:ext cx="11152095" cy="609056"/>
              <a:chOff x="0" y="0"/>
              <a:chExt cx="11152095" cy="609056"/>
            </a:xfrm>
          </p:grpSpPr>
          <p:sp>
            <p:nvSpPr>
              <p:cNvPr name="Freeform 30" id="30"/>
              <p:cNvSpPr/>
              <p:nvPr/>
            </p:nvSpPr>
            <p:spPr>
              <a:xfrm flipH="false" flipV="false" rot="0">
                <a:off x="0" y="0"/>
                <a:ext cx="11152094" cy="609056"/>
              </a:xfrm>
              <a:custGeom>
                <a:avLst/>
                <a:gdLst/>
                <a:ahLst/>
                <a:cxnLst/>
                <a:rect r="r" b="b" t="t" l="l"/>
                <a:pathLst>
                  <a:path h="609056" w="11152094">
                    <a:moveTo>
                      <a:pt x="0" y="0"/>
                    </a:moveTo>
                    <a:lnTo>
                      <a:pt x="11152094" y="0"/>
                    </a:lnTo>
                    <a:lnTo>
                      <a:pt x="11152094" y="609056"/>
                    </a:lnTo>
                    <a:lnTo>
                      <a:pt x="0" y="609056"/>
                    </a:lnTo>
                    <a:close/>
                  </a:path>
                </a:pathLst>
              </a:custGeom>
              <a:solidFill>
                <a:srgbClr val="000000">
                  <a:alpha val="0"/>
                </a:srgbClr>
              </a:solidFill>
            </p:spPr>
          </p:sp>
          <p:sp>
            <p:nvSpPr>
              <p:cNvPr name="TextBox 31" id="31"/>
              <p:cNvSpPr txBox="true"/>
              <p:nvPr/>
            </p:nvSpPr>
            <p:spPr>
              <a:xfrm>
                <a:off x="0" y="-114300"/>
                <a:ext cx="11152095"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Templates</a:t>
                </a:r>
              </a:p>
            </p:txBody>
          </p:sp>
        </p:grpSp>
        <p:sp>
          <p:nvSpPr>
            <p:cNvPr name="Freeform 32" id="32"/>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3" id="33"/>
            <p:cNvGrpSpPr/>
            <p:nvPr/>
          </p:nvGrpSpPr>
          <p:grpSpPr>
            <a:xfrm rot="0">
              <a:off x="193411" y="389683"/>
              <a:ext cx="1512186" cy="1043442"/>
              <a:chOff x="0" y="0"/>
              <a:chExt cx="1512186" cy="1043442"/>
            </a:xfrm>
          </p:grpSpPr>
          <p:sp>
            <p:nvSpPr>
              <p:cNvPr name="Freeform 34" id="34"/>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35" id="35"/>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04</a:t>
                </a:r>
              </a:p>
            </p:txBody>
          </p:sp>
        </p:grpSp>
      </p:grpSp>
      <p:sp>
        <p:nvSpPr>
          <p:cNvPr name="Freeform 36" id="36"/>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8" id="38"/>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9" id="39"/>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0" id="40"/>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1" id="41"/>
          <p:cNvGrpSpPr/>
          <p:nvPr/>
        </p:nvGrpSpPr>
        <p:grpSpPr>
          <a:xfrm rot="0">
            <a:off x="6439633" y="8507523"/>
            <a:ext cx="11456794" cy="1424256"/>
            <a:chOff x="0" y="0"/>
            <a:chExt cx="15275725" cy="1899008"/>
          </a:xfrm>
        </p:grpSpPr>
        <p:sp>
          <p:nvSpPr>
            <p:cNvPr name="Freeform 42" id="42"/>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3" id="43"/>
            <p:cNvGrpSpPr/>
            <p:nvPr/>
          </p:nvGrpSpPr>
          <p:grpSpPr>
            <a:xfrm rot="0">
              <a:off x="193411" y="389683"/>
              <a:ext cx="1512186" cy="1043442"/>
              <a:chOff x="0" y="0"/>
              <a:chExt cx="1512186" cy="1043442"/>
            </a:xfrm>
          </p:grpSpPr>
          <p:sp>
            <p:nvSpPr>
              <p:cNvPr name="Freeform 44" id="44"/>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45" id="45"/>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05</a:t>
                </a:r>
              </a:p>
            </p:txBody>
          </p:sp>
        </p:grpSp>
        <p:grpSp>
          <p:nvGrpSpPr>
            <p:cNvPr name="Group 46" id="46"/>
            <p:cNvGrpSpPr/>
            <p:nvPr/>
          </p:nvGrpSpPr>
          <p:grpSpPr>
            <a:xfrm rot="0">
              <a:off x="2310240" y="642061"/>
              <a:ext cx="12965485" cy="609056"/>
              <a:chOff x="0" y="0"/>
              <a:chExt cx="12965485" cy="609056"/>
            </a:xfrm>
          </p:grpSpPr>
          <p:sp>
            <p:nvSpPr>
              <p:cNvPr name="Freeform 47" id="47"/>
              <p:cNvSpPr/>
              <p:nvPr/>
            </p:nvSpPr>
            <p:spPr>
              <a:xfrm flipH="false" flipV="false" rot="0">
                <a:off x="0" y="0"/>
                <a:ext cx="12965485" cy="609056"/>
              </a:xfrm>
              <a:custGeom>
                <a:avLst/>
                <a:gdLst/>
                <a:ahLst/>
                <a:cxnLst/>
                <a:rect r="r" b="b" t="t" l="l"/>
                <a:pathLst>
                  <a:path h="609056" w="12965485">
                    <a:moveTo>
                      <a:pt x="0" y="0"/>
                    </a:moveTo>
                    <a:lnTo>
                      <a:pt x="12965485" y="0"/>
                    </a:lnTo>
                    <a:lnTo>
                      <a:pt x="12965485" y="609056"/>
                    </a:lnTo>
                    <a:lnTo>
                      <a:pt x="0" y="609056"/>
                    </a:lnTo>
                    <a:close/>
                  </a:path>
                </a:pathLst>
              </a:custGeom>
              <a:solidFill>
                <a:srgbClr val="000000">
                  <a:alpha val="0"/>
                </a:srgbClr>
              </a:solidFill>
            </p:spPr>
          </p:sp>
          <p:sp>
            <p:nvSpPr>
              <p:cNvPr name="TextBox 48" id="48"/>
              <p:cNvSpPr txBox="true"/>
              <p:nvPr/>
            </p:nvSpPr>
            <p:spPr>
              <a:xfrm>
                <a:off x="0" y="-114300"/>
                <a:ext cx="12965485"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Hệ thống quản trị tự động</a:t>
                </a:r>
              </a:p>
            </p:txBody>
          </p:sp>
        </p:grpSp>
      </p:grpSp>
      <p:grpSp>
        <p:nvGrpSpPr>
          <p:cNvPr name="Group 49" id="49"/>
          <p:cNvGrpSpPr/>
          <p:nvPr/>
        </p:nvGrpSpPr>
        <p:grpSpPr>
          <a:xfrm rot="0">
            <a:off x="0" y="4172581"/>
            <a:ext cx="5387411" cy="1373518"/>
            <a:chOff x="0" y="0"/>
            <a:chExt cx="7183215" cy="1831357"/>
          </a:xfrm>
        </p:grpSpPr>
        <p:sp>
          <p:nvSpPr>
            <p:cNvPr name="Freeform 50" id="50"/>
            <p:cNvSpPr/>
            <p:nvPr/>
          </p:nvSpPr>
          <p:spPr>
            <a:xfrm flipH="false" flipV="false" rot="0">
              <a:off x="0" y="0"/>
              <a:ext cx="7183215" cy="1831357"/>
            </a:xfrm>
            <a:custGeom>
              <a:avLst/>
              <a:gdLst/>
              <a:ahLst/>
              <a:cxnLst/>
              <a:rect r="r" b="b" t="t" l="l"/>
              <a:pathLst>
                <a:path h="1831357" w="7183215">
                  <a:moveTo>
                    <a:pt x="0" y="0"/>
                  </a:moveTo>
                  <a:lnTo>
                    <a:pt x="7183215" y="0"/>
                  </a:lnTo>
                  <a:lnTo>
                    <a:pt x="7183215" y="1831357"/>
                  </a:lnTo>
                  <a:lnTo>
                    <a:pt x="0" y="1831357"/>
                  </a:lnTo>
                  <a:close/>
                </a:path>
              </a:pathLst>
            </a:custGeom>
            <a:solidFill>
              <a:srgbClr val="000000">
                <a:alpha val="0"/>
              </a:srgbClr>
            </a:solidFill>
          </p:spPr>
        </p:sp>
        <p:sp>
          <p:nvSpPr>
            <p:cNvPr name="TextBox 51" id="51"/>
            <p:cNvSpPr txBox="true"/>
            <p:nvPr/>
          </p:nvSpPr>
          <p:spPr>
            <a:xfrm>
              <a:off x="0" y="-152400"/>
              <a:ext cx="7183215" cy="1983757"/>
            </a:xfrm>
            <a:prstGeom prst="rect">
              <a:avLst/>
            </a:prstGeom>
          </p:spPr>
          <p:txBody>
            <a:bodyPr anchor="t" rtlCol="false" tIns="0" lIns="0" bIns="0" rIns="0"/>
            <a:lstStyle/>
            <a:p>
              <a:pPr algn="ctr">
                <a:lnSpc>
                  <a:spcPts val="5598"/>
                </a:lnSpc>
              </a:pPr>
              <a:r>
                <a:rPr lang="en-US" sz="3999" b="true">
                  <a:solidFill>
                    <a:srgbClr val="FFFFFF"/>
                  </a:solidFill>
                  <a:latin typeface="Arial Bold"/>
                  <a:ea typeface="Arial Bold"/>
                  <a:cs typeface="Arial Bold"/>
                  <a:sym typeface="Arial Bold"/>
                </a:rPr>
                <a:t>2.2.3 Các thành phần chính trong Django</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631637" y="3537322"/>
            <a:ext cx="8512363" cy="4680774"/>
            <a:chOff x="0" y="0"/>
            <a:chExt cx="11349817" cy="6241032"/>
          </a:xfrm>
        </p:grpSpPr>
        <p:sp>
          <p:nvSpPr>
            <p:cNvPr name="Freeform 5" id="5"/>
            <p:cNvSpPr/>
            <p:nvPr/>
          </p:nvSpPr>
          <p:spPr>
            <a:xfrm flipH="false" flipV="false" rot="0">
              <a:off x="0" y="0"/>
              <a:ext cx="11349817" cy="6241032"/>
            </a:xfrm>
            <a:custGeom>
              <a:avLst/>
              <a:gdLst/>
              <a:ahLst/>
              <a:cxnLst/>
              <a:rect r="r" b="b" t="t" l="l"/>
              <a:pathLst>
                <a:path h="6241032" w="11349817">
                  <a:moveTo>
                    <a:pt x="0" y="0"/>
                  </a:moveTo>
                  <a:lnTo>
                    <a:pt x="11349817" y="0"/>
                  </a:lnTo>
                  <a:lnTo>
                    <a:pt x="11349817" y="6241032"/>
                  </a:lnTo>
                  <a:lnTo>
                    <a:pt x="0" y="6241032"/>
                  </a:lnTo>
                  <a:close/>
                </a:path>
              </a:pathLst>
            </a:custGeom>
            <a:solidFill>
              <a:srgbClr val="000000">
                <a:alpha val="0"/>
              </a:srgbClr>
            </a:solidFill>
          </p:spPr>
        </p:sp>
        <p:sp>
          <p:nvSpPr>
            <p:cNvPr name="TextBox 6" id="6"/>
            <p:cNvSpPr txBox="true"/>
            <p:nvPr/>
          </p:nvSpPr>
          <p:spPr>
            <a:xfrm>
              <a:off x="0" y="-180975"/>
              <a:ext cx="11349817" cy="6422007"/>
            </a:xfrm>
            <a:prstGeom prst="rect">
              <a:avLst/>
            </a:prstGeom>
          </p:spPr>
          <p:txBody>
            <a:bodyPr anchor="t" rtlCol="false" tIns="0" lIns="0" bIns="0" rIns="0"/>
            <a:lstStyle/>
            <a:p>
              <a:pPr algn="l" marL="829631" indent="-276544" lvl="2">
                <a:lnSpc>
                  <a:spcPts val="5444"/>
                </a:lnSpc>
                <a:buFont typeface="Arial"/>
                <a:buChar char="⚬"/>
              </a:pPr>
              <a:r>
                <a:rPr lang="en-US" b="true" sz="3629">
                  <a:solidFill>
                    <a:srgbClr val="FFFFFF"/>
                  </a:solidFill>
                  <a:latin typeface="Arial Bold"/>
                  <a:ea typeface="Arial Bold"/>
                  <a:cs typeface="Arial Bold"/>
                  <a:sym typeface="Arial Bold"/>
                </a:rPr>
                <a:t>MySQL</a:t>
              </a:r>
              <a:r>
                <a:rPr lang="en-US" sz="3629">
                  <a:solidFill>
                    <a:srgbClr val="FFFFFF"/>
                  </a:solidFill>
                  <a:latin typeface="Arial"/>
                  <a:ea typeface="Arial"/>
                  <a:cs typeface="Arial"/>
                  <a:sym typeface="Arial"/>
                </a:rPr>
                <a:t>: Hệ quản trị cơ sở dữ liệu mã nguồn mở, phát triển bởi Oracle, hoạt động theo mô hình client-server.</a:t>
              </a:r>
            </a:p>
            <a:p>
              <a:pPr algn="l" marL="829631" indent="-276544" lvl="2">
                <a:lnSpc>
                  <a:spcPts val="5444"/>
                </a:lnSpc>
                <a:buFont typeface="Arial"/>
                <a:buChar char="⚬"/>
              </a:pPr>
              <a:r>
                <a:rPr lang="en-US" b="true" sz="3629">
                  <a:solidFill>
                    <a:srgbClr val="FFFFFF"/>
                  </a:solidFill>
                  <a:latin typeface="Arial Bold"/>
                  <a:ea typeface="Arial Bold"/>
                  <a:cs typeface="Arial Bold"/>
                  <a:sym typeface="Arial Bold"/>
                </a:rPr>
                <a:t>MySQL Workbench</a:t>
              </a:r>
              <a:r>
                <a:rPr lang="en-US" sz="3629">
                  <a:solidFill>
                    <a:srgbClr val="FFFFFF"/>
                  </a:solidFill>
                  <a:latin typeface="Arial"/>
                  <a:ea typeface="Arial"/>
                  <a:cs typeface="Arial"/>
                  <a:sym typeface="Arial"/>
                </a:rPr>
                <a:t>: Công cụ giúp thiết kế, quản lý, và tối ưu cơ sở dữ liệu MySQL dễ dàng.</a:t>
              </a:r>
            </a:p>
            <a:p>
              <a:pPr algn="l" marL="829631" indent="-276544" lvl="2">
                <a:lnSpc>
                  <a:spcPts val="4101"/>
                </a:lnSpc>
              </a:pPr>
            </a:p>
          </p:txBody>
        </p:sp>
      </p:grpSp>
      <p:grpSp>
        <p:nvGrpSpPr>
          <p:cNvPr name="Group 7" id="7"/>
          <p:cNvGrpSpPr/>
          <p:nvPr/>
        </p:nvGrpSpPr>
        <p:grpSpPr>
          <a:xfrm rot="0">
            <a:off x="11102016" y="3642097"/>
            <a:ext cx="5871015" cy="3950324"/>
            <a:chOff x="0" y="0"/>
            <a:chExt cx="7828020" cy="5267099"/>
          </a:xfrm>
        </p:grpSpPr>
        <p:sp>
          <p:nvSpPr>
            <p:cNvPr name="Freeform 8" id="8"/>
            <p:cNvSpPr/>
            <p:nvPr/>
          </p:nvSpPr>
          <p:spPr>
            <a:xfrm flipH="false" flipV="false" rot="0">
              <a:off x="0" y="0"/>
              <a:ext cx="7828026" cy="5267071"/>
            </a:xfrm>
            <a:custGeom>
              <a:avLst/>
              <a:gdLst/>
              <a:ahLst/>
              <a:cxnLst/>
              <a:rect r="r" b="b" t="t" l="l"/>
              <a:pathLst>
                <a:path h="5267071" w="7828026">
                  <a:moveTo>
                    <a:pt x="0" y="0"/>
                  </a:moveTo>
                  <a:lnTo>
                    <a:pt x="7828026" y="0"/>
                  </a:lnTo>
                  <a:lnTo>
                    <a:pt x="7828026" y="5267071"/>
                  </a:lnTo>
                  <a:lnTo>
                    <a:pt x="0" y="5267071"/>
                  </a:lnTo>
                  <a:lnTo>
                    <a:pt x="0" y="0"/>
                  </a:lnTo>
                  <a:close/>
                </a:path>
              </a:pathLst>
            </a:custGeom>
            <a:blipFill>
              <a:blip r:embed="rId3"/>
              <a:stretch>
                <a:fillRect l="-9809" t="0" r="-9808" b="0"/>
              </a:stretch>
            </a:blipFill>
          </p:spPr>
        </p:sp>
      </p:grpSp>
      <p:grpSp>
        <p:nvGrpSpPr>
          <p:cNvPr name="Group 9" id="9"/>
          <p:cNvGrpSpPr/>
          <p:nvPr/>
        </p:nvGrpSpPr>
        <p:grpSpPr>
          <a:xfrm rot="0">
            <a:off x="1028700" y="2680536"/>
            <a:ext cx="7790625" cy="491481"/>
            <a:chOff x="0" y="0"/>
            <a:chExt cx="10387500" cy="655308"/>
          </a:xfrm>
        </p:grpSpPr>
        <p:sp>
          <p:nvSpPr>
            <p:cNvPr name="Freeform 10" id="10"/>
            <p:cNvSpPr/>
            <p:nvPr/>
          </p:nvSpPr>
          <p:spPr>
            <a:xfrm flipH="false" flipV="false" rot="0">
              <a:off x="0" y="0"/>
              <a:ext cx="10387500" cy="655308"/>
            </a:xfrm>
            <a:custGeom>
              <a:avLst/>
              <a:gdLst/>
              <a:ahLst/>
              <a:cxnLst/>
              <a:rect r="r" b="b" t="t" l="l"/>
              <a:pathLst>
                <a:path h="655308" w="10387500">
                  <a:moveTo>
                    <a:pt x="0" y="0"/>
                  </a:moveTo>
                  <a:lnTo>
                    <a:pt x="10387500" y="0"/>
                  </a:lnTo>
                  <a:lnTo>
                    <a:pt x="10387500" y="655308"/>
                  </a:lnTo>
                  <a:lnTo>
                    <a:pt x="0" y="655308"/>
                  </a:lnTo>
                  <a:close/>
                </a:path>
              </a:pathLst>
            </a:custGeom>
            <a:solidFill>
              <a:srgbClr val="000000">
                <a:alpha val="0"/>
              </a:srgbClr>
            </a:solidFill>
          </p:spPr>
        </p:sp>
        <p:sp>
          <p:nvSpPr>
            <p:cNvPr name="TextBox 11" id="11"/>
            <p:cNvSpPr txBox="true"/>
            <p:nvPr/>
          </p:nvSpPr>
          <p:spPr>
            <a:xfrm>
              <a:off x="0" y="-123825"/>
              <a:ext cx="10387500" cy="779133"/>
            </a:xfrm>
            <a:prstGeom prst="rect">
              <a:avLst/>
            </a:prstGeom>
          </p:spPr>
          <p:txBody>
            <a:bodyPr anchor="t" rtlCol="false" tIns="0" lIns="0" bIns="0" rIns="0"/>
            <a:lstStyle/>
            <a:p>
              <a:pPr algn="just">
                <a:lnSpc>
                  <a:spcPts val="4200"/>
                </a:lnSpc>
              </a:pPr>
              <a:r>
                <a:rPr lang="en-US" sz="3000" b="true">
                  <a:solidFill>
                    <a:srgbClr val="FFFFFF"/>
                  </a:solidFill>
                  <a:latin typeface="Arial Bold"/>
                  <a:ea typeface="Arial Bold"/>
                  <a:cs typeface="Arial Bold"/>
                  <a:sym typeface="Arial Bold"/>
                </a:rPr>
                <a:t>2.3.1 Giới thiệu</a:t>
              </a:r>
            </a:p>
          </p:txBody>
        </p:sp>
      </p:grpSp>
      <p:grpSp>
        <p:nvGrpSpPr>
          <p:cNvPr name="Group 12" id="12"/>
          <p:cNvGrpSpPr/>
          <p:nvPr/>
        </p:nvGrpSpPr>
        <p:grpSpPr>
          <a:xfrm rot="0">
            <a:off x="0" y="421296"/>
            <a:ext cx="18288000" cy="1013098"/>
            <a:chOff x="0" y="0"/>
            <a:chExt cx="24384000" cy="1350797"/>
          </a:xfrm>
        </p:grpSpPr>
        <p:sp>
          <p:nvSpPr>
            <p:cNvPr name="Freeform 13" id="13"/>
            <p:cNvSpPr/>
            <p:nvPr/>
          </p:nvSpPr>
          <p:spPr>
            <a:xfrm flipH="false" flipV="false" rot="0">
              <a:off x="0" y="0"/>
              <a:ext cx="24384000" cy="1350797"/>
            </a:xfrm>
            <a:custGeom>
              <a:avLst/>
              <a:gdLst/>
              <a:ahLst/>
              <a:cxnLst/>
              <a:rect r="r" b="b" t="t" l="l"/>
              <a:pathLst>
                <a:path h="1350797" w="24384000">
                  <a:moveTo>
                    <a:pt x="0" y="0"/>
                  </a:moveTo>
                  <a:lnTo>
                    <a:pt x="24384000" y="0"/>
                  </a:lnTo>
                  <a:lnTo>
                    <a:pt x="24384000" y="1350797"/>
                  </a:lnTo>
                  <a:lnTo>
                    <a:pt x="0" y="1350797"/>
                  </a:lnTo>
                  <a:close/>
                </a:path>
              </a:pathLst>
            </a:custGeom>
            <a:solidFill>
              <a:srgbClr val="000000">
                <a:alpha val="0"/>
              </a:srgbClr>
            </a:solidFill>
          </p:spPr>
        </p:sp>
        <p:sp>
          <p:nvSpPr>
            <p:cNvPr name="TextBox 14" id="14"/>
            <p:cNvSpPr txBox="true"/>
            <p:nvPr/>
          </p:nvSpPr>
          <p:spPr>
            <a:xfrm>
              <a:off x="0" y="-95250"/>
              <a:ext cx="24384000" cy="1446047"/>
            </a:xfrm>
            <a:prstGeom prst="rect">
              <a:avLst/>
            </a:prstGeom>
          </p:spPr>
          <p:txBody>
            <a:bodyPr anchor="t" rtlCol="false" tIns="0" lIns="0" bIns="0" rIns="0"/>
            <a:lstStyle/>
            <a:p>
              <a:pPr algn="ctr">
                <a:lnSpc>
                  <a:spcPts val="7909"/>
                </a:lnSpc>
              </a:pPr>
              <a:r>
                <a:rPr lang="en-US" sz="6998" b="true">
                  <a:solidFill>
                    <a:srgbClr val="FFC000"/>
                  </a:solidFill>
                  <a:latin typeface="Arial Bold"/>
                  <a:ea typeface="Arial Bold"/>
                  <a:cs typeface="Arial Bold"/>
                  <a:sym typeface="Arial Bold"/>
                </a:rPr>
                <a:t>CHƯƠNG 2:  NGHIÊN CỨU LÝ THUYẾT</a:t>
              </a:r>
            </a:p>
          </p:txBody>
        </p:sp>
      </p:grpSp>
      <p:grpSp>
        <p:nvGrpSpPr>
          <p:cNvPr name="Group 15" id="15"/>
          <p:cNvGrpSpPr/>
          <p:nvPr/>
        </p:nvGrpSpPr>
        <p:grpSpPr>
          <a:xfrm rot="0">
            <a:off x="631637" y="2026848"/>
            <a:ext cx="12441318" cy="597535"/>
            <a:chOff x="0" y="0"/>
            <a:chExt cx="16588424" cy="796713"/>
          </a:xfrm>
        </p:grpSpPr>
        <p:sp>
          <p:nvSpPr>
            <p:cNvPr name="Freeform 16" id="16"/>
            <p:cNvSpPr/>
            <p:nvPr/>
          </p:nvSpPr>
          <p:spPr>
            <a:xfrm flipH="false" flipV="false" rot="0">
              <a:off x="0" y="0"/>
              <a:ext cx="16588425" cy="796713"/>
            </a:xfrm>
            <a:custGeom>
              <a:avLst/>
              <a:gdLst/>
              <a:ahLst/>
              <a:cxnLst/>
              <a:rect r="r" b="b" t="t" l="l"/>
              <a:pathLst>
                <a:path h="796713" w="16588425">
                  <a:moveTo>
                    <a:pt x="0" y="0"/>
                  </a:moveTo>
                  <a:lnTo>
                    <a:pt x="16588425" y="0"/>
                  </a:lnTo>
                  <a:lnTo>
                    <a:pt x="16588425" y="796713"/>
                  </a:lnTo>
                  <a:lnTo>
                    <a:pt x="0" y="796713"/>
                  </a:lnTo>
                  <a:close/>
                </a:path>
              </a:pathLst>
            </a:custGeom>
            <a:solidFill>
              <a:srgbClr val="000000">
                <a:alpha val="0"/>
              </a:srgbClr>
            </a:solidFill>
          </p:spPr>
        </p:sp>
        <p:sp>
          <p:nvSpPr>
            <p:cNvPr name="TextBox 17" id="17"/>
            <p:cNvSpPr txBox="true"/>
            <p:nvPr/>
          </p:nvSpPr>
          <p:spPr>
            <a:xfrm>
              <a:off x="0" y="-57150"/>
              <a:ext cx="16588424" cy="853863"/>
            </a:xfrm>
            <a:prstGeom prst="rect">
              <a:avLst/>
            </a:prstGeom>
          </p:spPr>
          <p:txBody>
            <a:bodyPr anchor="t" rtlCol="false" tIns="0" lIns="0" bIns="0" rIns="0"/>
            <a:lstStyle/>
            <a:p>
              <a:pPr algn="l">
                <a:lnSpc>
                  <a:spcPts val="4519"/>
                </a:lnSpc>
              </a:pPr>
              <a:r>
                <a:rPr lang="en-US" sz="3999" b="true">
                  <a:solidFill>
                    <a:srgbClr val="FFFFFF"/>
                  </a:solidFill>
                  <a:latin typeface="Arial Bold"/>
                  <a:ea typeface="Arial Bold"/>
                  <a:cs typeface="Arial Bold"/>
                  <a:sym typeface="Arial Bold"/>
                </a:rPr>
                <a:t>2.3 MySQL</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5400000">
            <a:off x="6290172" y="-1616120"/>
            <a:ext cx="10287000" cy="14514286"/>
            <a:chOff x="0" y="0"/>
            <a:chExt cx="13716000" cy="19352381"/>
          </a:xfrm>
        </p:grpSpPr>
        <p:sp>
          <p:nvSpPr>
            <p:cNvPr name="Freeform 5" id="5"/>
            <p:cNvSpPr/>
            <p:nvPr/>
          </p:nvSpPr>
          <p:spPr>
            <a:xfrm flipH="false" flipV="true" rot="0">
              <a:off x="0" y="0"/>
              <a:ext cx="13716000" cy="19352388"/>
            </a:xfrm>
            <a:custGeom>
              <a:avLst/>
              <a:gdLst/>
              <a:ahLst/>
              <a:cxnLst/>
              <a:rect r="r" b="b" t="t" l="l"/>
              <a:pathLst>
                <a:path h="19352388" w="13716000">
                  <a:moveTo>
                    <a:pt x="0" y="19352388"/>
                  </a:moveTo>
                  <a:lnTo>
                    <a:pt x="13716000" y="19352388"/>
                  </a:lnTo>
                  <a:lnTo>
                    <a:pt x="13716000" y="0"/>
                  </a:lnTo>
                  <a:lnTo>
                    <a:pt x="0" y="0"/>
                  </a:lnTo>
                  <a:lnTo>
                    <a:pt x="0" y="19352388"/>
                  </a:lnTo>
                  <a:close/>
                </a:path>
              </a:pathLst>
            </a:custGeom>
            <a:blipFill>
              <a:blip r:embed="rId3"/>
              <a:stretch>
                <a:fillRect l="-66" t="0" r="-66" b="0"/>
              </a:stretch>
            </a:blipFill>
          </p:spPr>
        </p:sp>
      </p:grpSp>
      <p:grpSp>
        <p:nvGrpSpPr>
          <p:cNvPr name="Group 6" id="6"/>
          <p:cNvGrpSpPr/>
          <p:nvPr/>
        </p:nvGrpSpPr>
        <p:grpSpPr>
          <a:xfrm rot="0">
            <a:off x="312088" y="3431213"/>
            <a:ext cx="8615850" cy="5082616"/>
            <a:chOff x="0" y="0"/>
            <a:chExt cx="11137412" cy="6570122"/>
          </a:xfrm>
        </p:grpSpPr>
        <p:sp>
          <p:nvSpPr>
            <p:cNvPr name="Freeform 7" id="7"/>
            <p:cNvSpPr/>
            <p:nvPr/>
          </p:nvSpPr>
          <p:spPr>
            <a:xfrm flipH="false" flipV="false" rot="0">
              <a:off x="0" y="0"/>
              <a:ext cx="11137392" cy="6570073"/>
            </a:xfrm>
            <a:custGeom>
              <a:avLst/>
              <a:gdLst/>
              <a:ahLst/>
              <a:cxnLst/>
              <a:rect r="r" b="b" t="t" l="l"/>
              <a:pathLst>
                <a:path h="6570073" w="11137392">
                  <a:moveTo>
                    <a:pt x="0" y="0"/>
                  </a:moveTo>
                  <a:lnTo>
                    <a:pt x="11137392" y="0"/>
                  </a:lnTo>
                  <a:lnTo>
                    <a:pt x="11137392" y="6570073"/>
                  </a:lnTo>
                  <a:lnTo>
                    <a:pt x="0" y="6570073"/>
                  </a:lnTo>
                  <a:lnTo>
                    <a:pt x="0" y="0"/>
                  </a:lnTo>
                  <a:close/>
                </a:path>
              </a:pathLst>
            </a:custGeom>
            <a:blipFill>
              <a:blip r:embed="rId4"/>
              <a:stretch>
                <a:fillRect l="-2603" t="0" r="-2603" b="0"/>
              </a:stretch>
            </a:blipFill>
          </p:spPr>
        </p:sp>
      </p:grpSp>
      <p:grpSp>
        <p:nvGrpSpPr>
          <p:cNvPr name="Group 8" id="8"/>
          <p:cNvGrpSpPr/>
          <p:nvPr/>
        </p:nvGrpSpPr>
        <p:grpSpPr>
          <a:xfrm rot="0">
            <a:off x="10449300" y="2163532"/>
            <a:ext cx="7054648" cy="936410"/>
            <a:chOff x="0" y="0"/>
            <a:chExt cx="9406197" cy="1248547"/>
          </a:xfrm>
        </p:grpSpPr>
        <p:sp>
          <p:nvSpPr>
            <p:cNvPr name="Freeform 9" id="9"/>
            <p:cNvSpPr/>
            <p:nvPr/>
          </p:nvSpPr>
          <p:spPr>
            <a:xfrm flipH="false" flipV="false" rot="0">
              <a:off x="0" y="0"/>
              <a:ext cx="9406197" cy="1248547"/>
            </a:xfrm>
            <a:custGeom>
              <a:avLst/>
              <a:gdLst/>
              <a:ahLst/>
              <a:cxnLst/>
              <a:rect r="r" b="b" t="t" l="l"/>
              <a:pathLst>
                <a:path h="1248547" w="9406197">
                  <a:moveTo>
                    <a:pt x="0" y="0"/>
                  </a:moveTo>
                  <a:lnTo>
                    <a:pt x="9406197" y="0"/>
                  </a:lnTo>
                  <a:lnTo>
                    <a:pt x="9406197" y="1248547"/>
                  </a:lnTo>
                  <a:lnTo>
                    <a:pt x="0" y="1248547"/>
                  </a:lnTo>
                  <a:close/>
                </a:path>
              </a:pathLst>
            </a:custGeom>
            <a:solidFill>
              <a:srgbClr val="000000">
                <a:alpha val="0"/>
              </a:srgbClr>
            </a:solidFill>
          </p:spPr>
        </p:sp>
        <p:sp>
          <p:nvSpPr>
            <p:cNvPr name="TextBox 10" id="10"/>
            <p:cNvSpPr txBox="true"/>
            <p:nvPr/>
          </p:nvSpPr>
          <p:spPr>
            <a:xfrm>
              <a:off x="0" y="-228600"/>
              <a:ext cx="9406197" cy="1477147"/>
            </a:xfrm>
            <a:prstGeom prst="rect">
              <a:avLst/>
            </a:prstGeom>
          </p:spPr>
          <p:txBody>
            <a:bodyPr anchor="t" rtlCol="false" tIns="0" lIns="0" bIns="0" rIns="0"/>
            <a:lstStyle/>
            <a:p>
              <a:pPr algn="r">
                <a:lnSpc>
                  <a:spcPts val="8008"/>
                </a:lnSpc>
              </a:pPr>
              <a:r>
                <a:rPr lang="en-US" sz="5720" b="true">
                  <a:solidFill>
                    <a:srgbClr val="FFFFFF"/>
                  </a:solidFill>
                  <a:latin typeface="Arial Bold"/>
                  <a:ea typeface="Arial Bold"/>
                  <a:cs typeface="Arial Bold"/>
                  <a:sym typeface="Arial Bold"/>
                </a:rPr>
                <a:t>2.4 MÔ  HÌNH MVT</a:t>
              </a:r>
            </a:p>
          </p:txBody>
        </p:sp>
      </p:grpSp>
      <p:grpSp>
        <p:nvGrpSpPr>
          <p:cNvPr name="Group 11" id="11"/>
          <p:cNvGrpSpPr/>
          <p:nvPr/>
        </p:nvGrpSpPr>
        <p:grpSpPr>
          <a:xfrm rot="0">
            <a:off x="0" y="402273"/>
            <a:ext cx="18288000" cy="1038746"/>
            <a:chOff x="0" y="0"/>
            <a:chExt cx="24384000" cy="1384995"/>
          </a:xfrm>
        </p:grpSpPr>
        <p:sp>
          <p:nvSpPr>
            <p:cNvPr name="Freeform 12" id="12"/>
            <p:cNvSpPr/>
            <p:nvPr/>
          </p:nvSpPr>
          <p:spPr>
            <a:xfrm flipH="false" flipV="false" rot="0">
              <a:off x="0" y="0"/>
              <a:ext cx="24384000" cy="1384995"/>
            </a:xfrm>
            <a:custGeom>
              <a:avLst/>
              <a:gdLst/>
              <a:ahLst/>
              <a:cxnLst/>
              <a:rect r="r" b="b" t="t" l="l"/>
              <a:pathLst>
                <a:path h="1384995" w="24384000">
                  <a:moveTo>
                    <a:pt x="0" y="0"/>
                  </a:moveTo>
                  <a:lnTo>
                    <a:pt x="24384000" y="0"/>
                  </a:lnTo>
                  <a:lnTo>
                    <a:pt x="24384000" y="1384995"/>
                  </a:lnTo>
                  <a:lnTo>
                    <a:pt x="0" y="1384995"/>
                  </a:lnTo>
                  <a:close/>
                </a:path>
              </a:pathLst>
            </a:custGeom>
            <a:solidFill>
              <a:srgbClr val="000000">
                <a:alpha val="0"/>
              </a:srgbClr>
            </a:solidFill>
          </p:spPr>
        </p:sp>
        <p:sp>
          <p:nvSpPr>
            <p:cNvPr name="TextBox 13" id="13"/>
            <p:cNvSpPr txBox="true"/>
            <p:nvPr/>
          </p:nvSpPr>
          <p:spPr>
            <a:xfrm>
              <a:off x="0" y="-95250"/>
              <a:ext cx="24384000" cy="1480245"/>
            </a:xfrm>
            <a:prstGeom prst="rect">
              <a:avLst/>
            </a:prstGeom>
          </p:spPr>
          <p:txBody>
            <a:bodyPr anchor="t" rtlCol="false" tIns="0" lIns="0" bIns="0" rIns="0"/>
            <a:lstStyle/>
            <a:p>
              <a:pPr algn="ctr">
                <a:lnSpc>
                  <a:spcPts val="8135"/>
                </a:lnSpc>
              </a:pPr>
              <a:r>
                <a:rPr lang="en-US" sz="7198" b="true">
                  <a:solidFill>
                    <a:srgbClr val="FFC000"/>
                  </a:solidFill>
                  <a:latin typeface="Arial Bold"/>
                  <a:ea typeface="Arial Bold"/>
                  <a:cs typeface="Arial Bold"/>
                  <a:sym typeface="Arial Bold"/>
                </a:rPr>
                <a:t>CHƯƠNG 2:  NGHIÊN CỨU LÝ THUYẾT</a:t>
              </a:r>
            </a:p>
          </p:txBody>
        </p:sp>
      </p:grpSp>
      <p:grpSp>
        <p:nvGrpSpPr>
          <p:cNvPr name="Group 14" id="14"/>
          <p:cNvGrpSpPr/>
          <p:nvPr/>
        </p:nvGrpSpPr>
        <p:grpSpPr>
          <a:xfrm rot="0">
            <a:off x="9144000" y="3431213"/>
            <a:ext cx="8904503" cy="6430415"/>
            <a:chOff x="0" y="0"/>
            <a:chExt cx="11872671" cy="8573887"/>
          </a:xfrm>
        </p:grpSpPr>
        <p:sp>
          <p:nvSpPr>
            <p:cNvPr name="Freeform 15" id="15"/>
            <p:cNvSpPr/>
            <p:nvPr/>
          </p:nvSpPr>
          <p:spPr>
            <a:xfrm flipH="false" flipV="false" rot="0">
              <a:off x="0" y="0"/>
              <a:ext cx="11872671" cy="8573887"/>
            </a:xfrm>
            <a:custGeom>
              <a:avLst/>
              <a:gdLst/>
              <a:ahLst/>
              <a:cxnLst/>
              <a:rect r="r" b="b" t="t" l="l"/>
              <a:pathLst>
                <a:path h="8573887" w="11872671">
                  <a:moveTo>
                    <a:pt x="0" y="0"/>
                  </a:moveTo>
                  <a:lnTo>
                    <a:pt x="11872671" y="0"/>
                  </a:lnTo>
                  <a:lnTo>
                    <a:pt x="11872671" y="8573887"/>
                  </a:lnTo>
                  <a:lnTo>
                    <a:pt x="0" y="8573887"/>
                  </a:lnTo>
                  <a:close/>
                </a:path>
              </a:pathLst>
            </a:custGeom>
            <a:solidFill>
              <a:srgbClr val="000000">
                <a:alpha val="0"/>
              </a:srgbClr>
            </a:solidFill>
          </p:spPr>
        </p:sp>
        <p:sp>
          <p:nvSpPr>
            <p:cNvPr name="TextBox 16" id="16"/>
            <p:cNvSpPr txBox="true"/>
            <p:nvPr/>
          </p:nvSpPr>
          <p:spPr>
            <a:xfrm>
              <a:off x="0" y="-142875"/>
              <a:ext cx="11872671" cy="8716762"/>
            </a:xfrm>
            <a:prstGeom prst="rect">
              <a:avLst/>
            </a:prstGeom>
          </p:spPr>
          <p:txBody>
            <a:bodyPr anchor="t" rtlCol="false" tIns="0" lIns="0" bIns="0" rIns="0"/>
            <a:lstStyle/>
            <a:p>
              <a:pPr algn="just">
                <a:lnSpc>
                  <a:spcPts val="4569"/>
                </a:lnSpc>
              </a:pPr>
              <a:r>
                <a:rPr lang="en-US" sz="3045">
                  <a:solidFill>
                    <a:srgbClr val="FFFFFF"/>
                  </a:solidFill>
                  <a:latin typeface="Arial"/>
                  <a:ea typeface="Arial"/>
                  <a:cs typeface="Arial"/>
                  <a:sym typeface="Arial"/>
                </a:rPr>
                <a:t>- MVT (Model-View-Template) là kiến trúc phần mềm mà Django sử dụng để tổ chức ứng dụng web:</a:t>
              </a:r>
            </a:p>
            <a:p>
              <a:pPr algn="just" marL="696373" indent="-232124" lvl="2">
                <a:lnSpc>
                  <a:spcPts val="4569"/>
                </a:lnSpc>
                <a:buFont typeface="Arial"/>
                <a:buChar char="⚬"/>
              </a:pPr>
              <a:r>
                <a:rPr lang="en-US" sz="3045">
                  <a:solidFill>
                    <a:srgbClr val="FFFFFF"/>
                  </a:solidFill>
                  <a:latin typeface="Arial"/>
                  <a:ea typeface="Arial"/>
                  <a:cs typeface="Arial"/>
                  <a:sym typeface="Arial"/>
                </a:rPr>
                <a:t>Model: Quản lý dữ liệu và logic liên quan đến cơ sở dữ liệu.</a:t>
              </a:r>
            </a:p>
            <a:p>
              <a:pPr algn="just" marL="696373" indent="-232124" lvl="2">
                <a:lnSpc>
                  <a:spcPts val="4569"/>
                </a:lnSpc>
                <a:buFont typeface="Arial"/>
                <a:buChar char="⚬"/>
              </a:pPr>
              <a:r>
                <a:rPr lang="en-US" sz="3045">
                  <a:solidFill>
                    <a:srgbClr val="FFFFFF"/>
                  </a:solidFill>
                  <a:latin typeface="Arial"/>
                  <a:ea typeface="Arial"/>
                  <a:cs typeface="Arial"/>
                  <a:sym typeface="Arial"/>
                </a:rPr>
                <a:t>View: Xử lý logic nghiệp vụ và trả về dữ liệu cho người dùng.</a:t>
              </a:r>
            </a:p>
            <a:p>
              <a:pPr algn="just" marL="696373" indent="-232124" lvl="2">
                <a:lnSpc>
                  <a:spcPts val="4569"/>
                </a:lnSpc>
                <a:buFont typeface="Arial"/>
                <a:buChar char="⚬"/>
              </a:pPr>
              <a:r>
                <a:rPr lang="en-US" sz="3045">
                  <a:solidFill>
                    <a:srgbClr val="FFFFFF"/>
                  </a:solidFill>
                  <a:latin typeface="Arial"/>
                  <a:ea typeface="Arial"/>
                  <a:cs typeface="Arial"/>
                  <a:sym typeface="Arial"/>
                </a:rPr>
                <a:t>Template: Hiển thị dữ liệu bằng HTML, tạo giao diện người dùng.</a:t>
              </a:r>
            </a:p>
            <a:p>
              <a:pPr algn="just" marL="696373" indent="-232124" lvl="2">
                <a:lnSpc>
                  <a:spcPts val="4569"/>
                </a:lnSpc>
              </a:pPr>
              <a:r>
                <a:rPr lang="en-US" sz="3045">
                  <a:solidFill>
                    <a:srgbClr val="FFFFFF"/>
                  </a:solidFill>
                  <a:latin typeface="Arial"/>
                  <a:ea typeface="Arial"/>
                  <a:cs typeface="Arial"/>
                  <a:sym typeface="Arial"/>
                </a:rPr>
                <a:t>- MVT giúp tách biệt rõ ràng giữa dữ liệu, logic, và giao diện, dễ bảo trì và mở rộng.</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4338336" y="-3273956"/>
            <a:ext cx="9611327" cy="13560956"/>
            <a:chOff x="0" y="0"/>
            <a:chExt cx="12815103" cy="18081275"/>
          </a:xfrm>
        </p:grpSpPr>
        <p:sp>
          <p:nvSpPr>
            <p:cNvPr name="Freeform 5" id="5"/>
            <p:cNvSpPr/>
            <p:nvPr/>
          </p:nvSpPr>
          <p:spPr>
            <a:xfrm flipH="false" flipV="false" rot="0">
              <a:off x="0" y="0"/>
              <a:ext cx="12815062" cy="18081244"/>
            </a:xfrm>
            <a:custGeom>
              <a:avLst/>
              <a:gdLst/>
              <a:ahLst/>
              <a:cxnLst/>
              <a:rect r="r" b="b" t="t" l="l"/>
              <a:pathLst>
                <a:path h="18081244" w="12815062">
                  <a:moveTo>
                    <a:pt x="0" y="0"/>
                  </a:moveTo>
                  <a:lnTo>
                    <a:pt x="12815062" y="0"/>
                  </a:lnTo>
                  <a:lnTo>
                    <a:pt x="12815062" y="18081244"/>
                  </a:lnTo>
                  <a:lnTo>
                    <a:pt x="0" y="18081244"/>
                  </a:lnTo>
                  <a:lnTo>
                    <a:pt x="0" y="0"/>
                  </a:lnTo>
                  <a:close/>
                </a:path>
              </a:pathLst>
            </a:custGeom>
            <a:blipFill>
              <a:blip r:embed="rId3"/>
              <a:stretch>
                <a:fillRect l="-66" t="0" r="-67" b="0"/>
              </a:stretch>
            </a:blipFill>
          </p:spPr>
        </p:sp>
      </p:grpSp>
      <p:grpSp>
        <p:nvGrpSpPr>
          <p:cNvPr name="Group 6" id="6"/>
          <p:cNvGrpSpPr/>
          <p:nvPr/>
        </p:nvGrpSpPr>
        <p:grpSpPr>
          <a:xfrm rot="0">
            <a:off x="4338336" y="3740500"/>
            <a:ext cx="9611327" cy="5133148"/>
            <a:chOff x="0" y="0"/>
            <a:chExt cx="12815103" cy="6844197"/>
          </a:xfrm>
        </p:grpSpPr>
        <p:sp>
          <p:nvSpPr>
            <p:cNvPr name="Freeform 7" id="7"/>
            <p:cNvSpPr/>
            <p:nvPr/>
          </p:nvSpPr>
          <p:spPr>
            <a:xfrm flipH="false" flipV="false" rot="0">
              <a:off x="0" y="0"/>
              <a:ext cx="12815103" cy="6844197"/>
            </a:xfrm>
            <a:custGeom>
              <a:avLst/>
              <a:gdLst/>
              <a:ahLst/>
              <a:cxnLst/>
              <a:rect r="r" b="b" t="t" l="l"/>
              <a:pathLst>
                <a:path h="6844197" w="12815103">
                  <a:moveTo>
                    <a:pt x="0" y="0"/>
                  </a:moveTo>
                  <a:lnTo>
                    <a:pt x="12815103" y="0"/>
                  </a:lnTo>
                  <a:lnTo>
                    <a:pt x="12815103" y="6844197"/>
                  </a:lnTo>
                  <a:lnTo>
                    <a:pt x="0" y="6844197"/>
                  </a:lnTo>
                  <a:close/>
                </a:path>
              </a:pathLst>
            </a:custGeom>
            <a:solidFill>
              <a:srgbClr val="000000">
                <a:alpha val="0"/>
              </a:srgbClr>
            </a:solidFill>
          </p:spPr>
        </p:sp>
        <p:sp>
          <p:nvSpPr>
            <p:cNvPr name="TextBox 8" id="8"/>
            <p:cNvSpPr txBox="true"/>
            <p:nvPr/>
          </p:nvSpPr>
          <p:spPr>
            <a:xfrm>
              <a:off x="0" y="-371475"/>
              <a:ext cx="12815103" cy="7215672"/>
            </a:xfrm>
            <a:prstGeom prst="rect">
              <a:avLst/>
            </a:prstGeom>
          </p:spPr>
          <p:txBody>
            <a:bodyPr anchor="t" rtlCol="false" tIns="0" lIns="0" bIns="0" rIns="0"/>
            <a:lstStyle/>
            <a:p>
              <a:pPr algn="ctr">
                <a:lnSpc>
                  <a:spcPts val="13692"/>
                </a:lnSpc>
              </a:pPr>
              <a:r>
                <a:rPr lang="en-US" sz="9779" b="true">
                  <a:solidFill>
                    <a:srgbClr val="FFFFFF"/>
                  </a:solidFill>
                  <a:latin typeface="Arial Bold"/>
                  <a:ea typeface="Arial Bold"/>
                  <a:cs typeface="Arial Bold"/>
                  <a:sym typeface="Arial Bold"/>
                </a:rPr>
                <a:t> HIỆN THỰC HÓA NGHIÊN CỨU</a:t>
              </a:r>
            </a:p>
          </p:txBody>
        </p:sp>
      </p:grpSp>
      <p:grpSp>
        <p:nvGrpSpPr>
          <p:cNvPr name="Group 9" id="9"/>
          <p:cNvGrpSpPr/>
          <p:nvPr/>
        </p:nvGrpSpPr>
        <p:grpSpPr>
          <a:xfrm rot="0">
            <a:off x="4651632" y="1799417"/>
            <a:ext cx="8984736" cy="1451033"/>
            <a:chOff x="0" y="0"/>
            <a:chExt cx="11979648" cy="1934711"/>
          </a:xfrm>
        </p:grpSpPr>
        <p:sp>
          <p:nvSpPr>
            <p:cNvPr name="Freeform 10" id="10"/>
            <p:cNvSpPr/>
            <p:nvPr/>
          </p:nvSpPr>
          <p:spPr>
            <a:xfrm flipH="false" flipV="false" rot="0">
              <a:off x="0" y="0"/>
              <a:ext cx="11979648" cy="1934711"/>
            </a:xfrm>
            <a:custGeom>
              <a:avLst/>
              <a:gdLst/>
              <a:ahLst/>
              <a:cxnLst/>
              <a:rect r="r" b="b" t="t" l="l"/>
              <a:pathLst>
                <a:path h="1934711" w="11979648">
                  <a:moveTo>
                    <a:pt x="0" y="0"/>
                  </a:moveTo>
                  <a:lnTo>
                    <a:pt x="11979648" y="0"/>
                  </a:lnTo>
                  <a:lnTo>
                    <a:pt x="11979648" y="1934711"/>
                  </a:lnTo>
                  <a:lnTo>
                    <a:pt x="0" y="1934711"/>
                  </a:lnTo>
                  <a:close/>
                </a:path>
              </a:pathLst>
            </a:custGeom>
            <a:solidFill>
              <a:srgbClr val="000000">
                <a:alpha val="0"/>
              </a:srgbClr>
            </a:solidFill>
          </p:spPr>
        </p:sp>
        <p:sp>
          <p:nvSpPr>
            <p:cNvPr name="TextBox 11" id="11"/>
            <p:cNvSpPr txBox="true"/>
            <p:nvPr/>
          </p:nvSpPr>
          <p:spPr>
            <a:xfrm>
              <a:off x="0" y="-133350"/>
              <a:ext cx="11979648" cy="2068061"/>
            </a:xfrm>
            <a:prstGeom prst="rect">
              <a:avLst/>
            </a:prstGeom>
          </p:spPr>
          <p:txBody>
            <a:bodyPr anchor="t" rtlCol="false" tIns="0" lIns="0" bIns="0" rIns="0"/>
            <a:lstStyle/>
            <a:p>
              <a:pPr algn="ctr">
                <a:lnSpc>
                  <a:spcPts val="11307"/>
                </a:lnSpc>
              </a:pPr>
              <a:r>
                <a:rPr lang="en-US" sz="10006" b="true">
                  <a:solidFill>
                    <a:srgbClr val="FFC331"/>
                  </a:solidFill>
                  <a:latin typeface="Arial Bold"/>
                  <a:ea typeface="Arial Bold"/>
                  <a:cs typeface="Arial Bold"/>
                  <a:sym typeface="Arial Bold"/>
                </a:rPr>
                <a:t>CHƯƠNG 3</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5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6753572" y="-1211380"/>
            <a:ext cx="4277623" cy="4971577"/>
          </a:xfrm>
          <a:custGeom>
            <a:avLst/>
            <a:gdLst/>
            <a:ahLst/>
            <a:cxnLst/>
            <a:rect r="r" b="b" t="t" l="l"/>
            <a:pathLst>
              <a:path h="4971577" w="4277623">
                <a:moveTo>
                  <a:pt x="0" y="0"/>
                </a:moveTo>
                <a:lnTo>
                  <a:pt x="4277623" y="0"/>
                </a:lnTo>
                <a:lnTo>
                  <a:pt x="4277623" y="4971576"/>
                </a:lnTo>
                <a:lnTo>
                  <a:pt x="0" y="49715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05492" y="-1768424"/>
            <a:ext cx="3075395" cy="3377028"/>
          </a:xfrm>
          <a:custGeom>
            <a:avLst/>
            <a:gdLst/>
            <a:ahLst/>
            <a:cxnLst/>
            <a:rect r="r" b="b" t="t" l="l"/>
            <a:pathLst>
              <a:path h="3377028" w="3075395">
                <a:moveTo>
                  <a:pt x="0" y="0"/>
                </a:moveTo>
                <a:lnTo>
                  <a:pt x="3075395" y="0"/>
                </a:lnTo>
                <a:lnTo>
                  <a:pt x="3075395" y="3377028"/>
                </a:lnTo>
                <a:lnTo>
                  <a:pt x="0" y="3377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70633" y="8066381"/>
            <a:ext cx="5332543" cy="5062931"/>
          </a:xfrm>
          <a:custGeom>
            <a:avLst/>
            <a:gdLst/>
            <a:ahLst/>
            <a:cxnLst/>
            <a:rect r="r" b="b" t="t" l="l"/>
            <a:pathLst>
              <a:path h="5062931" w="5332543">
                <a:moveTo>
                  <a:pt x="0" y="0"/>
                </a:moveTo>
                <a:lnTo>
                  <a:pt x="5332543" y="0"/>
                </a:lnTo>
                <a:lnTo>
                  <a:pt x="5332543" y="5062932"/>
                </a:lnTo>
                <a:lnTo>
                  <a:pt x="0" y="50629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6170" y="5751765"/>
            <a:ext cx="4014745" cy="4123019"/>
          </a:xfrm>
          <a:custGeom>
            <a:avLst/>
            <a:gdLst/>
            <a:ahLst/>
            <a:cxnLst/>
            <a:rect r="r" b="b" t="t" l="l"/>
            <a:pathLst>
              <a:path h="4123019" w="4014745">
                <a:moveTo>
                  <a:pt x="0" y="0"/>
                </a:moveTo>
                <a:lnTo>
                  <a:pt x="4014746" y="0"/>
                </a:lnTo>
                <a:lnTo>
                  <a:pt x="4014746" y="4123018"/>
                </a:lnTo>
                <a:lnTo>
                  <a:pt x="0" y="4123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Bubbles"/>
          <p:cNvSpPr/>
          <p:nvPr/>
        </p:nvSpPr>
        <p:spPr>
          <a:xfrm flipH="false" flipV="false" rot="0">
            <a:off x="12679949" y="438149"/>
            <a:ext cx="7513052" cy="7513052"/>
          </a:xfrm>
          <a:custGeom>
            <a:avLst/>
            <a:gdLst/>
            <a:ahLst/>
            <a:cxnLst/>
            <a:rect r="r" b="b" t="t" l="l"/>
            <a:pathLst>
              <a:path h="7513052" w="7513052">
                <a:moveTo>
                  <a:pt x="0" y="0"/>
                </a:moveTo>
                <a:lnTo>
                  <a:pt x="7513052" y="0"/>
                </a:lnTo>
                <a:lnTo>
                  <a:pt x="7513052" y="7513052"/>
                </a:lnTo>
                <a:lnTo>
                  <a:pt x="0" y="75130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956387" y="438148"/>
            <a:ext cx="16375226" cy="830997"/>
            <a:chOff x="0" y="0"/>
            <a:chExt cx="21833635" cy="1107996"/>
          </a:xfrm>
        </p:grpSpPr>
        <p:sp>
          <p:nvSpPr>
            <p:cNvPr name="Freeform 9" id="9"/>
            <p:cNvSpPr/>
            <p:nvPr/>
          </p:nvSpPr>
          <p:spPr>
            <a:xfrm flipH="false" flipV="false" rot="0">
              <a:off x="0" y="0"/>
              <a:ext cx="21833635" cy="1107996"/>
            </a:xfrm>
            <a:custGeom>
              <a:avLst/>
              <a:gdLst/>
              <a:ahLst/>
              <a:cxnLst/>
              <a:rect r="r" b="b" t="t" l="l"/>
              <a:pathLst>
                <a:path h="1107996" w="21833635">
                  <a:moveTo>
                    <a:pt x="0" y="0"/>
                  </a:moveTo>
                  <a:lnTo>
                    <a:pt x="21833635" y="0"/>
                  </a:lnTo>
                  <a:lnTo>
                    <a:pt x="21833635" y="1107996"/>
                  </a:lnTo>
                  <a:lnTo>
                    <a:pt x="0" y="1107996"/>
                  </a:lnTo>
                  <a:close/>
                </a:path>
              </a:pathLst>
            </a:custGeom>
            <a:solidFill>
              <a:srgbClr val="000000">
                <a:alpha val="0"/>
              </a:srgbClr>
            </a:solidFill>
          </p:spPr>
        </p:sp>
        <p:sp>
          <p:nvSpPr>
            <p:cNvPr name="TextBox 10" id="10"/>
            <p:cNvSpPr txBox="true"/>
            <p:nvPr/>
          </p:nvSpPr>
          <p:spPr>
            <a:xfrm>
              <a:off x="0" y="-85725"/>
              <a:ext cx="21833635" cy="1193721"/>
            </a:xfrm>
            <a:prstGeom prst="rect">
              <a:avLst/>
            </a:prstGeom>
          </p:spPr>
          <p:txBody>
            <a:bodyPr anchor="t" rtlCol="false" tIns="0" lIns="0" bIns="0" rIns="0"/>
            <a:lstStyle/>
            <a:p>
              <a:pPr algn="ctr">
                <a:lnSpc>
                  <a:spcPts val="5759"/>
                </a:lnSpc>
              </a:pPr>
              <a:r>
                <a:rPr lang="en-US" sz="4800" b="true">
                  <a:solidFill>
                    <a:srgbClr val="000000"/>
                  </a:solidFill>
                  <a:latin typeface="Calibri (MS) Bold"/>
                  <a:ea typeface="Calibri (MS) Bold"/>
                  <a:cs typeface="Calibri (MS) Bold"/>
                  <a:sym typeface="Calibri (MS) Bold"/>
                </a:rPr>
                <a:t>NỘI DUNG BÁO CÁO</a:t>
              </a:r>
            </a:p>
          </p:txBody>
        </p:sp>
      </p:grpSp>
      <p:grpSp>
        <p:nvGrpSpPr>
          <p:cNvPr name="Group 11" id="11"/>
          <p:cNvGrpSpPr/>
          <p:nvPr/>
        </p:nvGrpSpPr>
        <p:grpSpPr>
          <a:xfrm rot="0">
            <a:off x="700342" y="3019431"/>
            <a:ext cx="6363973" cy="2350488"/>
            <a:chOff x="0" y="0"/>
            <a:chExt cx="3776527" cy="1394833"/>
          </a:xfrm>
        </p:grpSpPr>
        <p:sp>
          <p:nvSpPr>
            <p:cNvPr name="Freeform 12" id="12"/>
            <p:cNvSpPr/>
            <p:nvPr/>
          </p:nvSpPr>
          <p:spPr>
            <a:xfrm flipH="false" flipV="false" rot="0">
              <a:off x="16891" y="16891"/>
              <a:ext cx="3742690" cy="1361059"/>
            </a:xfrm>
            <a:custGeom>
              <a:avLst/>
              <a:gdLst/>
              <a:ahLst/>
              <a:cxnLst/>
              <a:rect r="r" b="b" t="t" l="l"/>
              <a:pathLst>
                <a:path h="1361059" w="3742690">
                  <a:moveTo>
                    <a:pt x="0" y="226822"/>
                  </a:moveTo>
                  <a:cubicBezTo>
                    <a:pt x="0" y="101600"/>
                    <a:pt x="103124" y="0"/>
                    <a:pt x="230378" y="0"/>
                  </a:cubicBezTo>
                  <a:lnTo>
                    <a:pt x="3512312" y="0"/>
                  </a:lnTo>
                  <a:cubicBezTo>
                    <a:pt x="3639566" y="0"/>
                    <a:pt x="3742690" y="101600"/>
                    <a:pt x="3742690" y="226822"/>
                  </a:cubicBezTo>
                  <a:lnTo>
                    <a:pt x="3742690" y="1134237"/>
                  </a:lnTo>
                  <a:cubicBezTo>
                    <a:pt x="3742690" y="1259459"/>
                    <a:pt x="3639566" y="1361059"/>
                    <a:pt x="3512312" y="1361059"/>
                  </a:cubicBezTo>
                  <a:lnTo>
                    <a:pt x="230378" y="1361059"/>
                  </a:lnTo>
                  <a:cubicBezTo>
                    <a:pt x="103124" y="1361059"/>
                    <a:pt x="0" y="1259459"/>
                    <a:pt x="0" y="1134237"/>
                  </a:cubicBezTo>
                  <a:close/>
                </a:path>
              </a:pathLst>
            </a:custGeom>
            <a:solidFill>
              <a:srgbClr val="F79646"/>
            </a:solidFill>
          </p:spPr>
        </p:sp>
        <p:sp>
          <p:nvSpPr>
            <p:cNvPr name="Freeform 13" id="13"/>
            <p:cNvSpPr/>
            <p:nvPr/>
          </p:nvSpPr>
          <p:spPr>
            <a:xfrm flipH="false" flipV="false" rot="0">
              <a:off x="0" y="0"/>
              <a:ext cx="3776472" cy="1394841"/>
            </a:xfrm>
            <a:custGeom>
              <a:avLst/>
              <a:gdLst/>
              <a:ahLst/>
              <a:cxnLst/>
              <a:rect r="r" b="b" t="t" l="l"/>
              <a:pathLst>
                <a:path h="1394841" w="3776472">
                  <a:moveTo>
                    <a:pt x="0" y="243713"/>
                  </a:moveTo>
                  <a:cubicBezTo>
                    <a:pt x="0" y="108839"/>
                    <a:pt x="110998" y="0"/>
                    <a:pt x="247269" y="0"/>
                  </a:cubicBezTo>
                  <a:lnTo>
                    <a:pt x="3529203" y="0"/>
                  </a:lnTo>
                  <a:lnTo>
                    <a:pt x="3529203" y="16891"/>
                  </a:lnTo>
                  <a:lnTo>
                    <a:pt x="3529203" y="0"/>
                  </a:lnTo>
                  <a:cubicBezTo>
                    <a:pt x="3665601" y="0"/>
                    <a:pt x="3776472" y="108839"/>
                    <a:pt x="3776472" y="243713"/>
                  </a:cubicBezTo>
                  <a:lnTo>
                    <a:pt x="3759581" y="243713"/>
                  </a:lnTo>
                  <a:lnTo>
                    <a:pt x="3776472" y="243713"/>
                  </a:lnTo>
                  <a:lnTo>
                    <a:pt x="3776472" y="1151128"/>
                  </a:lnTo>
                  <a:lnTo>
                    <a:pt x="3759581" y="1151128"/>
                  </a:lnTo>
                  <a:lnTo>
                    <a:pt x="3776472" y="1151128"/>
                  </a:lnTo>
                  <a:cubicBezTo>
                    <a:pt x="3776472" y="1286002"/>
                    <a:pt x="3665474" y="1394841"/>
                    <a:pt x="3529203" y="1394841"/>
                  </a:cubicBezTo>
                  <a:lnTo>
                    <a:pt x="3529203" y="1377950"/>
                  </a:lnTo>
                  <a:lnTo>
                    <a:pt x="3529203" y="1394841"/>
                  </a:lnTo>
                  <a:lnTo>
                    <a:pt x="247269" y="1394841"/>
                  </a:lnTo>
                  <a:lnTo>
                    <a:pt x="247269" y="1377950"/>
                  </a:lnTo>
                  <a:lnTo>
                    <a:pt x="247269" y="1394841"/>
                  </a:lnTo>
                  <a:cubicBezTo>
                    <a:pt x="110998" y="1394841"/>
                    <a:pt x="0" y="1286002"/>
                    <a:pt x="0" y="1151128"/>
                  </a:cubicBezTo>
                  <a:lnTo>
                    <a:pt x="0" y="243713"/>
                  </a:lnTo>
                  <a:lnTo>
                    <a:pt x="16891" y="243713"/>
                  </a:lnTo>
                  <a:lnTo>
                    <a:pt x="0" y="243713"/>
                  </a:lnTo>
                  <a:moveTo>
                    <a:pt x="33909" y="243713"/>
                  </a:moveTo>
                  <a:lnTo>
                    <a:pt x="33909" y="1151128"/>
                  </a:lnTo>
                  <a:lnTo>
                    <a:pt x="16891" y="1151128"/>
                  </a:lnTo>
                  <a:lnTo>
                    <a:pt x="33909" y="1151128"/>
                  </a:lnTo>
                  <a:cubicBezTo>
                    <a:pt x="33909" y="1266825"/>
                    <a:pt x="129286" y="1361059"/>
                    <a:pt x="247396" y="1361059"/>
                  </a:cubicBezTo>
                  <a:lnTo>
                    <a:pt x="3529203" y="1361059"/>
                  </a:lnTo>
                  <a:cubicBezTo>
                    <a:pt x="3647313" y="1361059"/>
                    <a:pt x="3742690" y="1266825"/>
                    <a:pt x="3742690" y="1151128"/>
                  </a:cubicBezTo>
                  <a:lnTo>
                    <a:pt x="3742690" y="243713"/>
                  </a:lnTo>
                  <a:cubicBezTo>
                    <a:pt x="3742690" y="128016"/>
                    <a:pt x="3647313" y="33782"/>
                    <a:pt x="3529203" y="33782"/>
                  </a:cubicBezTo>
                  <a:lnTo>
                    <a:pt x="247269" y="33782"/>
                  </a:lnTo>
                  <a:lnTo>
                    <a:pt x="247269" y="16891"/>
                  </a:lnTo>
                  <a:lnTo>
                    <a:pt x="247269" y="33909"/>
                  </a:lnTo>
                  <a:cubicBezTo>
                    <a:pt x="129159" y="33909"/>
                    <a:pt x="33782" y="128143"/>
                    <a:pt x="33782" y="243840"/>
                  </a:cubicBezTo>
                  <a:close/>
                </a:path>
              </a:pathLst>
            </a:custGeom>
            <a:solidFill>
              <a:srgbClr val="1C334E"/>
            </a:solidFill>
          </p:spPr>
        </p:sp>
        <p:sp>
          <p:nvSpPr>
            <p:cNvPr name="TextBox 14" id="14"/>
            <p:cNvSpPr txBox="true"/>
            <p:nvPr/>
          </p:nvSpPr>
          <p:spPr>
            <a:xfrm>
              <a:off x="0" y="-123825"/>
              <a:ext cx="3776527" cy="1518658"/>
            </a:xfrm>
            <a:prstGeom prst="rect">
              <a:avLst/>
            </a:prstGeom>
          </p:spPr>
          <p:txBody>
            <a:bodyPr anchor="ctr" rtlCol="false" tIns="114140" lIns="114140" bIns="114140" rIns="114140"/>
            <a:lstStyle/>
            <a:p>
              <a:pPr algn="ctr">
                <a:lnSpc>
                  <a:spcPts val="7279"/>
                </a:lnSpc>
              </a:pPr>
              <a:r>
                <a:rPr lang="en-US" sz="6066" b="true">
                  <a:solidFill>
                    <a:srgbClr val="000000"/>
                  </a:solidFill>
                  <a:latin typeface="Calibri (MS) Bold"/>
                  <a:ea typeface="Calibri (MS) Bold"/>
                  <a:cs typeface="Calibri (MS) Bold"/>
                  <a:sym typeface="Calibri (MS) Bold"/>
                </a:rPr>
                <a:t>CHƯƠNG 1</a:t>
              </a:r>
            </a:p>
          </p:txBody>
        </p:sp>
      </p:grpSp>
      <p:grpSp>
        <p:nvGrpSpPr>
          <p:cNvPr name="Group 15" id="15"/>
          <p:cNvGrpSpPr/>
          <p:nvPr/>
        </p:nvGrpSpPr>
        <p:grpSpPr>
          <a:xfrm rot="0">
            <a:off x="8692116" y="3019431"/>
            <a:ext cx="9595884" cy="8644271"/>
            <a:chOff x="0" y="0"/>
            <a:chExt cx="12794512" cy="11525695"/>
          </a:xfrm>
        </p:grpSpPr>
        <p:sp>
          <p:nvSpPr>
            <p:cNvPr name="Freeform 16" id="16"/>
            <p:cNvSpPr/>
            <p:nvPr/>
          </p:nvSpPr>
          <p:spPr>
            <a:xfrm flipH="false" flipV="false" rot="0">
              <a:off x="0" y="0"/>
              <a:ext cx="12794488" cy="11525758"/>
            </a:xfrm>
            <a:custGeom>
              <a:avLst/>
              <a:gdLst/>
              <a:ahLst/>
              <a:cxnLst/>
              <a:rect r="r" b="b" t="t" l="l"/>
              <a:pathLst>
                <a:path h="11525758" w="12794488">
                  <a:moveTo>
                    <a:pt x="0" y="1921002"/>
                  </a:moveTo>
                  <a:cubicBezTo>
                    <a:pt x="0" y="860044"/>
                    <a:pt x="860044" y="0"/>
                    <a:pt x="1921002" y="0"/>
                  </a:cubicBezTo>
                  <a:lnTo>
                    <a:pt x="10873486" y="0"/>
                  </a:lnTo>
                  <a:cubicBezTo>
                    <a:pt x="11934444" y="0"/>
                    <a:pt x="12794488" y="860044"/>
                    <a:pt x="12794488" y="1921002"/>
                  </a:cubicBezTo>
                  <a:lnTo>
                    <a:pt x="12794488" y="9604756"/>
                  </a:lnTo>
                  <a:cubicBezTo>
                    <a:pt x="12794488" y="10665714"/>
                    <a:pt x="11934444" y="11525758"/>
                    <a:pt x="10873486" y="11525758"/>
                  </a:cubicBezTo>
                  <a:lnTo>
                    <a:pt x="1921002" y="11525758"/>
                  </a:lnTo>
                  <a:cubicBezTo>
                    <a:pt x="860044" y="11525758"/>
                    <a:pt x="0" y="10665587"/>
                    <a:pt x="0" y="9604756"/>
                  </a:cubicBezTo>
                  <a:close/>
                </a:path>
              </a:pathLst>
            </a:custGeom>
            <a:solidFill>
              <a:srgbClr val="FAC090"/>
            </a:solidFill>
          </p:spPr>
        </p:sp>
        <p:sp>
          <p:nvSpPr>
            <p:cNvPr name="TextBox 17" id="17"/>
            <p:cNvSpPr txBox="true"/>
            <p:nvPr/>
          </p:nvSpPr>
          <p:spPr>
            <a:xfrm>
              <a:off x="0" y="-352425"/>
              <a:ext cx="12794512" cy="11878120"/>
            </a:xfrm>
            <a:prstGeom prst="rect">
              <a:avLst/>
            </a:prstGeom>
          </p:spPr>
          <p:txBody>
            <a:bodyPr anchor="ctr" rtlCol="false" tIns="50800" lIns="50800" bIns="50800" rIns="50800"/>
            <a:lstStyle/>
            <a:p>
              <a:pPr algn="ctr">
                <a:lnSpc>
                  <a:spcPts val="8100"/>
                </a:lnSpc>
              </a:pPr>
              <a:r>
                <a:rPr lang="en-US" sz="4500" b="true">
                  <a:solidFill>
                    <a:srgbClr val="000000"/>
                  </a:solidFill>
                  <a:latin typeface="Calibri (MS) Bold"/>
                  <a:ea typeface="Calibri (MS) Bold"/>
                  <a:cs typeface="Calibri (MS) Bold"/>
                  <a:sym typeface="Calibri (MS) Bold"/>
                </a:rPr>
                <a:t>TỔNG QUAN</a:t>
              </a:r>
            </a:p>
            <a:p>
              <a:pPr algn="l">
                <a:lnSpc>
                  <a:spcPts val="8100"/>
                </a:lnSpc>
              </a:pPr>
              <a:r>
                <a:rPr lang="en-US" sz="4500" b="true">
                  <a:solidFill>
                    <a:srgbClr val="000000"/>
                  </a:solidFill>
                  <a:latin typeface="Calibri (MS) Bold"/>
                  <a:ea typeface="Calibri (MS) Bold"/>
                  <a:cs typeface="Calibri (MS) Bold"/>
                  <a:sym typeface="Calibri (MS) Bold"/>
                </a:rPr>
                <a:t>  </a:t>
              </a:r>
              <a:r>
                <a:rPr lang="en-US" sz="4500" b="true">
                  <a:solidFill>
                    <a:srgbClr val="000000"/>
                  </a:solidFill>
                  <a:latin typeface="Calibri (MS) Bold"/>
                  <a:ea typeface="Calibri (MS) Bold"/>
                  <a:cs typeface="Calibri (MS) Bold"/>
                  <a:sym typeface="Calibri (MS) Bold"/>
                </a:rPr>
                <a:t>1.1 Lý do chọn đề tài</a:t>
              </a:r>
            </a:p>
            <a:p>
              <a:pPr algn="l">
                <a:lnSpc>
                  <a:spcPts val="8100"/>
                </a:lnSpc>
              </a:pPr>
              <a:r>
                <a:rPr lang="en-US" sz="4500" b="true">
                  <a:solidFill>
                    <a:srgbClr val="000000"/>
                  </a:solidFill>
                  <a:latin typeface="Calibri (MS) Bold"/>
                  <a:ea typeface="Calibri (MS) Bold"/>
                  <a:cs typeface="Calibri (MS) Bold"/>
                  <a:sym typeface="Calibri (MS) Bold"/>
                </a:rPr>
                <a:t>  1.2 Mô tả tổng quan đề tài</a:t>
              </a:r>
            </a:p>
            <a:p>
              <a:pPr algn="l">
                <a:lnSpc>
                  <a:spcPts val="8100"/>
                </a:lnSpc>
              </a:pPr>
            </a:p>
            <a:p>
              <a:pPr algn="l">
                <a:lnSpc>
                  <a:spcPts val="8100"/>
                </a:lnSpc>
              </a:pPr>
            </a:p>
            <a:p>
              <a:pPr algn="l">
                <a:lnSpc>
                  <a:spcPts val="8100"/>
                </a:lnSpc>
              </a:pPr>
            </a:p>
            <a:p>
              <a:pPr algn="l">
                <a:lnSpc>
                  <a:spcPts val="8100"/>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5400000">
            <a:off x="4000500" y="-4000500"/>
            <a:ext cx="10287000" cy="18288000"/>
            <a:chOff x="0" y="0"/>
            <a:chExt cx="13716000" cy="24384000"/>
          </a:xfrm>
        </p:grpSpPr>
        <p:sp>
          <p:nvSpPr>
            <p:cNvPr name="Freeform 5" id="5"/>
            <p:cNvSpPr/>
            <p:nvPr/>
          </p:nvSpPr>
          <p:spPr>
            <a:xfrm flipH="false" flipV="false" rot="0">
              <a:off x="0" y="0"/>
              <a:ext cx="13716000" cy="24384000"/>
            </a:xfrm>
            <a:custGeom>
              <a:avLst/>
              <a:gdLst/>
              <a:ahLst/>
              <a:cxnLst/>
              <a:rect r="r" b="b" t="t" l="l"/>
              <a:pathLst>
                <a:path h="24384000" w="13716000">
                  <a:moveTo>
                    <a:pt x="0" y="0"/>
                  </a:moveTo>
                  <a:lnTo>
                    <a:pt x="13716000" y="0"/>
                  </a:lnTo>
                  <a:lnTo>
                    <a:pt x="13716000" y="24384000"/>
                  </a:lnTo>
                  <a:lnTo>
                    <a:pt x="0" y="24384000"/>
                  </a:lnTo>
                  <a:lnTo>
                    <a:pt x="0" y="0"/>
                  </a:lnTo>
                  <a:close/>
                </a:path>
              </a:pathLst>
            </a:custGeom>
            <a:blipFill>
              <a:blip r:embed="rId3"/>
              <a:stretch>
                <a:fillRect l="-13084" t="0" r="-13084" b="0"/>
              </a:stretch>
            </a:blipFill>
          </p:spPr>
        </p:sp>
      </p:grpSp>
      <p:grpSp>
        <p:nvGrpSpPr>
          <p:cNvPr name="Group 6" id="6"/>
          <p:cNvGrpSpPr/>
          <p:nvPr/>
        </p:nvGrpSpPr>
        <p:grpSpPr>
          <a:xfrm rot="0">
            <a:off x="2418921" y="2851629"/>
            <a:ext cx="13450160" cy="7122264"/>
            <a:chOff x="0" y="0"/>
            <a:chExt cx="17933547" cy="9496352"/>
          </a:xfrm>
        </p:grpSpPr>
        <p:sp>
          <p:nvSpPr>
            <p:cNvPr name="Freeform 7" id="7"/>
            <p:cNvSpPr/>
            <p:nvPr/>
          </p:nvSpPr>
          <p:spPr>
            <a:xfrm flipH="false" flipV="false" rot="0">
              <a:off x="0" y="0"/>
              <a:ext cx="17933543" cy="9496298"/>
            </a:xfrm>
            <a:custGeom>
              <a:avLst/>
              <a:gdLst/>
              <a:ahLst/>
              <a:cxnLst/>
              <a:rect r="r" b="b" t="t" l="l"/>
              <a:pathLst>
                <a:path h="9496298" w="17933543">
                  <a:moveTo>
                    <a:pt x="0" y="0"/>
                  </a:moveTo>
                  <a:lnTo>
                    <a:pt x="17933543" y="0"/>
                  </a:lnTo>
                  <a:lnTo>
                    <a:pt x="17933543" y="9496298"/>
                  </a:lnTo>
                  <a:lnTo>
                    <a:pt x="0" y="9496298"/>
                  </a:lnTo>
                  <a:lnTo>
                    <a:pt x="0" y="0"/>
                  </a:lnTo>
                  <a:close/>
                </a:path>
              </a:pathLst>
            </a:custGeom>
            <a:blipFill>
              <a:blip r:embed="rId4"/>
              <a:stretch>
                <a:fillRect l="0" t="-11544" r="0" b="-11545"/>
              </a:stretch>
            </a:blipFill>
          </p:spPr>
        </p:sp>
      </p:grpSp>
      <p:grpSp>
        <p:nvGrpSpPr>
          <p:cNvPr name="Group 8" id="8"/>
          <p:cNvGrpSpPr/>
          <p:nvPr/>
        </p:nvGrpSpPr>
        <p:grpSpPr>
          <a:xfrm rot="0">
            <a:off x="1028700" y="1794193"/>
            <a:ext cx="12441318" cy="597535"/>
            <a:chOff x="0" y="0"/>
            <a:chExt cx="16588424" cy="796713"/>
          </a:xfrm>
        </p:grpSpPr>
        <p:sp>
          <p:nvSpPr>
            <p:cNvPr name="Freeform 9" id="9"/>
            <p:cNvSpPr/>
            <p:nvPr/>
          </p:nvSpPr>
          <p:spPr>
            <a:xfrm flipH="false" flipV="false" rot="0">
              <a:off x="0" y="0"/>
              <a:ext cx="16588425" cy="796713"/>
            </a:xfrm>
            <a:custGeom>
              <a:avLst/>
              <a:gdLst/>
              <a:ahLst/>
              <a:cxnLst/>
              <a:rect r="r" b="b" t="t" l="l"/>
              <a:pathLst>
                <a:path h="796713" w="16588425">
                  <a:moveTo>
                    <a:pt x="0" y="0"/>
                  </a:moveTo>
                  <a:lnTo>
                    <a:pt x="16588425" y="0"/>
                  </a:lnTo>
                  <a:lnTo>
                    <a:pt x="16588425" y="796713"/>
                  </a:lnTo>
                  <a:lnTo>
                    <a:pt x="0" y="796713"/>
                  </a:lnTo>
                  <a:close/>
                </a:path>
              </a:pathLst>
            </a:custGeom>
            <a:solidFill>
              <a:srgbClr val="000000">
                <a:alpha val="0"/>
              </a:srgbClr>
            </a:solidFill>
          </p:spPr>
        </p:sp>
        <p:sp>
          <p:nvSpPr>
            <p:cNvPr name="TextBox 10" id="10"/>
            <p:cNvSpPr txBox="true"/>
            <p:nvPr/>
          </p:nvSpPr>
          <p:spPr>
            <a:xfrm>
              <a:off x="0" y="-57150"/>
              <a:ext cx="16588424" cy="853863"/>
            </a:xfrm>
            <a:prstGeom prst="rect">
              <a:avLst/>
            </a:prstGeom>
          </p:spPr>
          <p:txBody>
            <a:bodyPr anchor="t" rtlCol="false" tIns="0" lIns="0" bIns="0" rIns="0"/>
            <a:lstStyle/>
            <a:p>
              <a:pPr algn="l">
                <a:lnSpc>
                  <a:spcPts val="4519"/>
                </a:lnSpc>
              </a:pPr>
              <a:r>
                <a:rPr lang="en-US" sz="3999" b="true">
                  <a:solidFill>
                    <a:srgbClr val="FFFFFF"/>
                  </a:solidFill>
                  <a:latin typeface="Arial Bold"/>
                  <a:ea typeface="Arial Bold"/>
                  <a:cs typeface="Arial Bold"/>
                  <a:sym typeface="Arial Bold"/>
                </a:rPr>
                <a:t>3.1  ĐẶC TẢ YÊU CẦU HỆ THỐNG: </a:t>
              </a:r>
            </a:p>
          </p:txBody>
        </p:sp>
      </p:grpSp>
      <p:grpSp>
        <p:nvGrpSpPr>
          <p:cNvPr name="Group 11" id="11"/>
          <p:cNvGrpSpPr/>
          <p:nvPr/>
        </p:nvGrpSpPr>
        <p:grpSpPr>
          <a:xfrm rot="0">
            <a:off x="0" y="442298"/>
            <a:ext cx="18288000" cy="782265"/>
            <a:chOff x="0" y="0"/>
            <a:chExt cx="24384000" cy="1043020"/>
          </a:xfrm>
        </p:grpSpPr>
        <p:sp>
          <p:nvSpPr>
            <p:cNvPr name="Freeform 12" id="12"/>
            <p:cNvSpPr/>
            <p:nvPr/>
          </p:nvSpPr>
          <p:spPr>
            <a:xfrm flipH="false" flipV="false" rot="0">
              <a:off x="0" y="0"/>
              <a:ext cx="24384000" cy="1043020"/>
            </a:xfrm>
            <a:custGeom>
              <a:avLst/>
              <a:gdLst/>
              <a:ahLst/>
              <a:cxnLst/>
              <a:rect r="r" b="b" t="t" l="l"/>
              <a:pathLst>
                <a:path h="1043020" w="24384000">
                  <a:moveTo>
                    <a:pt x="0" y="0"/>
                  </a:moveTo>
                  <a:lnTo>
                    <a:pt x="24384000" y="0"/>
                  </a:lnTo>
                  <a:lnTo>
                    <a:pt x="24384000" y="1043020"/>
                  </a:lnTo>
                  <a:lnTo>
                    <a:pt x="0" y="1043020"/>
                  </a:lnTo>
                  <a:close/>
                </a:path>
              </a:pathLst>
            </a:custGeom>
            <a:solidFill>
              <a:srgbClr val="000000">
                <a:alpha val="0"/>
              </a:srgbClr>
            </a:solidFill>
          </p:spPr>
        </p:sp>
        <p:sp>
          <p:nvSpPr>
            <p:cNvPr name="TextBox 13" id="13"/>
            <p:cNvSpPr txBox="true"/>
            <p:nvPr/>
          </p:nvSpPr>
          <p:spPr>
            <a:xfrm>
              <a:off x="0" y="-66675"/>
              <a:ext cx="24384000" cy="1109695"/>
            </a:xfrm>
            <a:prstGeom prst="rect">
              <a:avLst/>
            </a:prstGeom>
          </p:spPr>
          <p:txBody>
            <a:bodyPr anchor="t" rtlCol="false" tIns="0" lIns="0" bIns="0" rIns="0"/>
            <a:lstStyle/>
            <a:p>
              <a:pPr algn="ctr">
                <a:lnSpc>
                  <a:spcPts val="6073"/>
                </a:lnSpc>
              </a:pPr>
              <a:r>
                <a:rPr lang="en-US" sz="5374" b="true">
                  <a:solidFill>
                    <a:srgbClr val="FFC000"/>
                  </a:solidFill>
                  <a:latin typeface="Arial Bold"/>
                  <a:ea typeface="Arial Bold"/>
                  <a:cs typeface="Arial Bold"/>
                  <a:sym typeface="Arial Bold"/>
                </a:rPr>
                <a:t>CHƯƠNG 3:  HIỆN THỰC HÓA NGHIÊN CỨU</a:t>
              </a:r>
            </a:p>
          </p:txBody>
        </p:sp>
      </p:grpSp>
      <p:grpSp>
        <p:nvGrpSpPr>
          <p:cNvPr name="Group 14" id="14"/>
          <p:cNvGrpSpPr/>
          <p:nvPr/>
        </p:nvGrpSpPr>
        <p:grpSpPr>
          <a:xfrm rot="0">
            <a:off x="11182140" y="2391728"/>
            <a:ext cx="4575755" cy="1030090"/>
            <a:chOff x="0" y="0"/>
            <a:chExt cx="6101007" cy="1373453"/>
          </a:xfrm>
        </p:grpSpPr>
        <p:sp>
          <p:nvSpPr>
            <p:cNvPr name="Freeform 15" id="15"/>
            <p:cNvSpPr/>
            <p:nvPr/>
          </p:nvSpPr>
          <p:spPr>
            <a:xfrm flipH="false" flipV="false" rot="0">
              <a:off x="0" y="0"/>
              <a:ext cx="6101007" cy="1373453"/>
            </a:xfrm>
            <a:custGeom>
              <a:avLst/>
              <a:gdLst/>
              <a:ahLst/>
              <a:cxnLst/>
              <a:rect r="r" b="b" t="t" l="l"/>
              <a:pathLst>
                <a:path h="1373453" w="6101007">
                  <a:moveTo>
                    <a:pt x="0" y="0"/>
                  </a:moveTo>
                  <a:lnTo>
                    <a:pt x="6101007" y="0"/>
                  </a:lnTo>
                  <a:lnTo>
                    <a:pt x="6101007" y="1373453"/>
                  </a:lnTo>
                  <a:lnTo>
                    <a:pt x="0" y="1373453"/>
                  </a:lnTo>
                  <a:close/>
                </a:path>
              </a:pathLst>
            </a:custGeom>
            <a:solidFill>
              <a:srgbClr val="000000">
                <a:alpha val="0"/>
              </a:srgbClr>
            </a:solidFill>
          </p:spPr>
        </p:sp>
        <p:sp>
          <p:nvSpPr>
            <p:cNvPr name="TextBox 16" id="16"/>
            <p:cNvSpPr txBox="true"/>
            <p:nvPr/>
          </p:nvSpPr>
          <p:spPr>
            <a:xfrm>
              <a:off x="0" y="-123825"/>
              <a:ext cx="6101007" cy="1497278"/>
            </a:xfrm>
            <a:prstGeom prst="rect">
              <a:avLst/>
            </a:prstGeom>
          </p:spPr>
          <p:txBody>
            <a:bodyPr anchor="t" rtlCol="false" tIns="0" lIns="0" bIns="0" rIns="0"/>
            <a:lstStyle/>
            <a:p>
              <a:pPr algn="ctr">
                <a:lnSpc>
                  <a:spcPts val="4200"/>
                </a:lnSpc>
              </a:pPr>
              <a:r>
                <a:rPr lang="en-US" sz="3000" i="true">
                  <a:solidFill>
                    <a:srgbClr val="FFFFFF"/>
                  </a:solidFill>
                  <a:latin typeface="Arial Italics"/>
                  <a:ea typeface="Arial Italics"/>
                  <a:cs typeface="Arial Italics"/>
                  <a:sym typeface="Arial Italics"/>
                </a:rPr>
                <a:t>Sơ đồ use-case chức năng</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5400000">
            <a:off x="4000500" y="-4000500"/>
            <a:ext cx="10287000" cy="18288000"/>
            <a:chOff x="0" y="0"/>
            <a:chExt cx="13716000" cy="24384000"/>
          </a:xfrm>
        </p:grpSpPr>
        <p:sp>
          <p:nvSpPr>
            <p:cNvPr name="Freeform 5" id="5"/>
            <p:cNvSpPr/>
            <p:nvPr/>
          </p:nvSpPr>
          <p:spPr>
            <a:xfrm flipH="false" flipV="false" rot="0">
              <a:off x="0" y="0"/>
              <a:ext cx="13716000" cy="24384000"/>
            </a:xfrm>
            <a:custGeom>
              <a:avLst/>
              <a:gdLst/>
              <a:ahLst/>
              <a:cxnLst/>
              <a:rect r="r" b="b" t="t" l="l"/>
              <a:pathLst>
                <a:path h="24384000" w="13716000">
                  <a:moveTo>
                    <a:pt x="0" y="0"/>
                  </a:moveTo>
                  <a:lnTo>
                    <a:pt x="13716000" y="0"/>
                  </a:lnTo>
                  <a:lnTo>
                    <a:pt x="13716000" y="24384000"/>
                  </a:lnTo>
                  <a:lnTo>
                    <a:pt x="0" y="24384000"/>
                  </a:lnTo>
                  <a:lnTo>
                    <a:pt x="0" y="0"/>
                  </a:lnTo>
                  <a:close/>
                </a:path>
              </a:pathLst>
            </a:custGeom>
            <a:blipFill>
              <a:blip r:embed="rId3"/>
              <a:stretch>
                <a:fillRect l="-13084" t="0" r="-13084" b="0"/>
              </a:stretch>
            </a:blipFill>
          </p:spPr>
        </p:sp>
      </p:grpSp>
      <p:grpSp>
        <p:nvGrpSpPr>
          <p:cNvPr name="Group 6" id="6"/>
          <p:cNvGrpSpPr/>
          <p:nvPr/>
        </p:nvGrpSpPr>
        <p:grpSpPr>
          <a:xfrm rot="0">
            <a:off x="1028700" y="1794193"/>
            <a:ext cx="12441318" cy="739082"/>
            <a:chOff x="0" y="0"/>
            <a:chExt cx="16588424" cy="985442"/>
          </a:xfrm>
        </p:grpSpPr>
        <p:sp>
          <p:nvSpPr>
            <p:cNvPr name="Freeform 7" id="7"/>
            <p:cNvSpPr/>
            <p:nvPr/>
          </p:nvSpPr>
          <p:spPr>
            <a:xfrm flipH="false" flipV="false" rot="0">
              <a:off x="0" y="0"/>
              <a:ext cx="16588425" cy="985442"/>
            </a:xfrm>
            <a:custGeom>
              <a:avLst/>
              <a:gdLst/>
              <a:ahLst/>
              <a:cxnLst/>
              <a:rect r="r" b="b" t="t" l="l"/>
              <a:pathLst>
                <a:path h="985442" w="16588425">
                  <a:moveTo>
                    <a:pt x="0" y="0"/>
                  </a:moveTo>
                  <a:lnTo>
                    <a:pt x="16588425" y="0"/>
                  </a:lnTo>
                  <a:lnTo>
                    <a:pt x="16588425" y="985442"/>
                  </a:lnTo>
                  <a:lnTo>
                    <a:pt x="0" y="985442"/>
                  </a:lnTo>
                  <a:close/>
                </a:path>
              </a:pathLst>
            </a:custGeom>
            <a:solidFill>
              <a:srgbClr val="000000">
                <a:alpha val="0"/>
              </a:srgbClr>
            </a:solidFill>
          </p:spPr>
        </p:sp>
        <p:sp>
          <p:nvSpPr>
            <p:cNvPr name="TextBox 8" id="8"/>
            <p:cNvSpPr txBox="true"/>
            <p:nvPr/>
          </p:nvSpPr>
          <p:spPr>
            <a:xfrm>
              <a:off x="0" y="-57150"/>
              <a:ext cx="16588424" cy="1042592"/>
            </a:xfrm>
            <a:prstGeom prst="rect">
              <a:avLst/>
            </a:prstGeom>
          </p:spPr>
          <p:txBody>
            <a:bodyPr anchor="t" rtlCol="false" tIns="0" lIns="0" bIns="0" rIns="0"/>
            <a:lstStyle/>
            <a:p>
              <a:pPr algn="l">
                <a:lnSpc>
                  <a:spcPts val="4519"/>
                </a:lnSpc>
              </a:pPr>
              <a:r>
                <a:rPr lang="en-US" sz="3999" b="true">
                  <a:solidFill>
                    <a:srgbClr val="FFFFFF"/>
                  </a:solidFill>
                  <a:latin typeface="Arial Bold"/>
                  <a:ea typeface="Arial Bold"/>
                  <a:cs typeface="Arial Bold"/>
                  <a:sym typeface="Arial Bold"/>
                </a:rPr>
                <a:t>3.2  THIẾT KẾ CƠ SỞ DỮ LIỆU: </a:t>
              </a:r>
            </a:p>
          </p:txBody>
        </p:sp>
      </p:grpSp>
      <p:grpSp>
        <p:nvGrpSpPr>
          <p:cNvPr name="Group 9" id="9"/>
          <p:cNvGrpSpPr/>
          <p:nvPr/>
        </p:nvGrpSpPr>
        <p:grpSpPr>
          <a:xfrm rot="0">
            <a:off x="0" y="442298"/>
            <a:ext cx="18288000" cy="782265"/>
            <a:chOff x="0" y="0"/>
            <a:chExt cx="24384000" cy="1043020"/>
          </a:xfrm>
        </p:grpSpPr>
        <p:sp>
          <p:nvSpPr>
            <p:cNvPr name="Freeform 10" id="10"/>
            <p:cNvSpPr/>
            <p:nvPr/>
          </p:nvSpPr>
          <p:spPr>
            <a:xfrm flipH="false" flipV="false" rot="0">
              <a:off x="0" y="0"/>
              <a:ext cx="24384000" cy="1043020"/>
            </a:xfrm>
            <a:custGeom>
              <a:avLst/>
              <a:gdLst/>
              <a:ahLst/>
              <a:cxnLst/>
              <a:rect r="r" b="b" t="t" l="l"/>
              <a:pathLst>
                <a:path h="1043020" w="24384000">
                  <a:moveTo>
                    <a:pt x="0" y="0"/>
                  </a:moveTo>
                  <a:lnTo>
                    <a:pt x="24384000" y="0"/>
                  </a:lnTo>
                  <a:lnTo>
                    <a:pt x="24384000" y="1043020"/>
                  </a:lnTo>
                  <a:lnTo>
                    <a:pt x="0" y="1043020"/>
                  </a:lnTo>
                  <a:close/>
                </a:path>
              </a:pathLst>
            </a:custGeom>
            <a:solidFill>
              <a:srgbClr val="000000">
                <a:alpha val="0"/>
              </a:srgbClr>
            </a:solidFill>
          </p:spPr>
        </p:sp>
        <p:sp>
          <p:nvSpPr>
            <p:cNvPr name="TextBox 11" id="11"/>
            <p:cNvSpPr txBox="true"/>
            <p:nvPr/>
          </p:nvSpPr>
          <p:spPr>
            <a:xfrm>
              <a:off x="0" y="-66675"/>
              <a:ext cx="24384000" cy="1109695"/>
            </a:xfrm>
            <a:prstGeom prst="rect">
              <a:avLst/>
            </a:prstGeom>
          </p:spPr>
          <p:txBody>
            <a:bodyPr anchor="t" rtlCol="false" tIns="0" lIns="0" bIns="0" rIns="0"/>
            <a:lstStyle/>
            <a:p>
              <a:pPr algn="ctr">
                <a:lnSpc>
                  <a:spcPts val="6073"/>
                </a:lnSpc>
              </a:pPr>
              <a:r>
                <a:rPr lang="en-US" sz="5374" b="true">
                  <a:solidFill>
                    <a:srgbClr val="FFC000"/>
                  </a:solidFill>
                  <a:latin typeface="Arial Bold"/>
                  <a:ea typeface="Arial Bold"/>
                  <a:cs typeface="Arial Bold"/>
                  <a:sym typeface="Arial Bold"/>
                </a:rPr>
                <a:t>CHƯƠNG 3:  HIỆN THỰC HÓA NGHIÊN CỨU</a:t>
              </a:r>
            </a:p>
          </p:txBody>
        </p:sp>
      </p:grpSp>
      <p:grpSp>
        <p:nvGrpSpPr>
          <p:cNvPr name="Group 12" id="12"/>
          <p:cNvGrpSpPr/>
          <p:nvPr/>
        </p:nvGrpSpPr>
        <p:grpSpPr>
          <a:xfrm rot="0">
            <a:off x="6749610" y="2533275"/>
            <a:ext cx="11107776" cy="7540742"/>
            <a:chOff x="0" y="0"/>
            <a:chExt cx="15231693" cy="10340348"/>
          </a:xfrm>
        </p:grpSpPr>
        <p:sp>
          <p:nvSpPr>
            <p:cNvPr name="Freeform 13" id="13"/>
            <p:cNvSpPr/>
            <p:nvPr/>
          </p:nvSpPr>
          <p:spPr>
            <a:xfrm flipH="false" flipV="false" rot="0">
              <a:off x="0" y="0"/>
              <a:ext cx="15231745" cy="10340340"/>
            </a:xfrm>
            <a:custGeom>
              <a:avLst/>
              <a:gdLst/>
              <a:ahLst/>
              <a:cxnLst/>
              <a:rect r="r" b="b" t="t" l="l"/>
              <a:pathLst>
                <a:path h="10340340" w="15231745">
                  <a:moveTo>
                    <a:pt x="0" y="0"/>
                  </a:moveTo>
                  <a:lnTo>
                    <a:pt x="15231745" y="0"/>
                  </a:lnTo>
                  <a:lnTo>
                    <a:pt x="15231745" y="10340340"/>
                  </a:lnTo>
                  <a:lnTo>
                    <a:pt x="0" y="10340340"/>
                  </a:lnTo>
                  <a:lnTo>
                    <a:pt x="0" y="0"/>
                  </a:lnTo>
                  <a:close/>
                </a:path>
              </a:pathLst>
            </a:custGeom>
            <a:blipFill>
              <a:blip r:embed="rId4"/>
              <a:stretch>
                <a:fillRect l="-972" t="0" r="-971" b="0"/>
              </a:stretch>
            </a:blipFill>
          </p:spPr>
        </p:sp>
      </p:grpSp>
      <p:grpSp>
        <p:nvGrpSpPr>
          <p:cNvPr name="Group 14" id="14"/>
          <p:cNvGrpSpPr/>
          <p:nvPr/>
        </p:nvGrpSpPr>
        <p:grpSpPr>
          <a:xfrm rot="0">
            <a:off x="1028700" y="4090487"/>
            <a:ext cx="3176154" cy="2731517"/>
            <a:chOff x="0" y="0"/>
            <a:chExt cx="4234872" cy="3642023"/>
          </a:xfrm>
        </p:grpSpPr>
        <p:sp>
          <p:nvSpPr>
            <p:cNvPr name="Freeform 15" id="15"/>
            <p:cNvSpPr/>
            <p:nvPr/>
          </p:nvSpPr>
          <p:spPr>
            <a:xfrm flipH="false" flipV="false" rot="0">
              <a:off x="0" y="0"/>
              <a:ext cx="4234872" cy="3642023"/>
            </a:xfrm>
            <a:custGeom>
              <a:avLst/>
              <a:gdLst/>
              <a:ahLst/>
              <a:cxnLst/>
              <a:rect r="r" b="b" t="t" l="l"/>
              <a:pathLst>
                <a:path h="3642023" w="4234872">
                  <a:moveTo>
                    <a:pt x="0" y="0"/>
                  </a:moveTo>
                  <a:lnTo>
                    <a:pt x="4234872" y="0"/>
                  </a:lnTo>
                  <a:lnTo>
                    <a:pt x="4234872" y="3642023"/>
                  </a:lnTo>
                  <a:lnTo>
                    <a:pt x="0" y="3642023"/>
                  </a:lnTo>
                  <a:close/>
                </a:path>
              </a:pathLst>
            </a:custGeom>
            <a:solidFill>
              <a:srgbClr val="000000">
                <a:alpha val="0"/>
              </a:srgbClr>
            </a:solidFill>
          </p:spPr>
        </p:sp>
        <p:sp>
          <p:nvSpPr>
            <p:cNvPr name="TextBox 16" id="16"/>
            <p:cNvSpPr txBox="true"/>
            <p:nvPr/>
          </p:nvSpPr>
          <p:spPr>
            <a:xfrm>
              <a:off x="0" y="-76200"/>
              <a:ext cx="4234872" cy="3718223"/>
            </a:xfrm>
            <a:prstGeom prst="rect">
              <a:avLst/>
            </a:prstGeom>
          </p:spPr>
          <p:txBody>
            <a:bodyPr anchor="t" rtlCol="false" tIns="0" lIns="0" bIns="0" rIns="0"/>
            <a:lstStyle/>
            <a:p>
              <a:pPr algn="l">
                <a:lnSpc>
                  <a:spcPts val="7050"/>
                </a:lnSpc>
              </a:pPr>
              <a:r>
                <a:rPr lang="en-US" sz="6239">
                  <a:solidFill>
                    <a:srgbClr val="FFFFFF"/>
                  </a:solidFill>
                  <a:latin typeface="Arial"/>
                  <a:ea typeface="Arial"/>
                  <a:cs typeface="Arial"/>
                  <a:sym typeface="Arial"/>
                </a:rPr>
                <a:t>Mô hình cơ sở dữ liệu </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4651632" y="-1031002"/>
            <a:ext cx="9611327" cy="11889314"/>
            <a:chOff x="0" y="0"/>
            <a:chExt cx="12815103" cy="15852418"/>
          </a:xfrm>
        </p:grpSpPr>
        <p:sp>
          <p:nvSpPr>
            <p:cNvPr name="Freeform 5" id="5"/>
            <p:cNvSpPr/>
            <p:nvPr/>
          </p:nvSpPr>
          <p:spPr>
            <a:xfrm flipH="false" flipV="false" rot="0">
              <a:off x="0" y="0"/>
              <a:ext cx="12815062" cy="15852391"/>
            </a:xfrm>
            <a:custGeom>
              <a:avLst/>
              <a:gdLst/>
              <a:ahLst/>
              <a:cxnLst/>
              <a:rect r="r" b="b" t="t" l="l"/>
              <a:pathLst>
                <a:path h="15852391" w="12815062">
                  <a:moveTo>
                    <a:pt x="0" y="0"/>
                  </a:moveTo>
                  <a:lnTo>
                    <a:pt x="12815062" y="0"/>
                  </a:lnTo>
                  <a:lnTo>
                    <a:pt x="12815062" y="15852391"/>
                  </a:lnTo>
                  <a:lnTo>
                    <a:pt x="0" y="15852391"/>
                  </a:lnTo>
                  <a:lnTo>
                    <a:pt x="0" y="0"/>
                  </a:lnTo>
                  <a:close/>
                </a:path>
              </a:pathLst>
            </a:custGeom>
            <a:blipFill>
              <a:blip r:embed="rId3"/>
              <a:stretch>
                <a:fillRect l="0" t="-6953" r="0" b="-6954"/>
              </a:stretch>
            </a:blipFill>
          </p:spPr>
        </p:sp>
      </p:grpSp>
      <p:grpSp>
        <p:nvGrpSpPr>
          <p:cNvPr name="Group 6" id="6"/>
          <p:cNvGrpSpPr/>
          <p:nvPr/>
        </p:nvGrpSpPr>
        <p:grpSpPr>
          <a:xfrm rot="0">
            <a:off x="4338336" y="4103224"/>
            <a:ext cx="9611327" cy="3399616"/>
            <a:chOff x="0" y="0"/>
            <a:chExt cx="12815103" cy="4532821"/>
          </a:xfrm>
        </p:grpSpPr>
        <p:sp>
          <p:nvSpPr>
            <p:cNvPr name="Freeform 7" id="7"/>
            <p:cNvSpPr/>
            <p:nvPr/>
          </p:nvSpPr>
          <p:spPr>
            <a:xfrm flipH="false" flipV="false" rot="0">
              <a:off x="0" y="0"/>
              <a:ext cx="12815103" cy="4532821"/>
            </a:xfrm>
            <a:custGeom>
              <a:avLst/>
              <a:gdLst/>
              <a:ahLst/>
              <a:cxnLst/>
              <a:rect r="r" b="b" t="t" l="l"/>
              <a:pathLst>
                <a:path h="4532821" w="12815103">
                  <a:moveTo>
                    <a:pt x="0" y="0"/>
                  </a:moveTo>
                  <a:lnTo>
                    <a:pt x="12815103" y="0"/>
                  </a:lnTo>
                  <a:lnTo>
                    <a:pt x="12815103" y="4532821"/>
                  </a:lnTo>
                  <a:lnTo>
                    <a:pt x="0" y="4532821"/>
                  </a:lnTo>
                  <a:close/>
                </a:path>
              </a:pathLst>
            </a:custGeom>
            <a:solidFill>
              <a:srgbClr val="000000">
                <a:alpha val="0"/>
              </a:srgbClr>
            </a:solidFill>
          </p:spPr>
        </p:sp>
        <p:sp>
          <p:nvSpPr>
            <p:cNvPr name="TextBox 8" id="8"/>
            <p:cNvSpPr txBox="true"/>
            <p:nvPr/>
          </p:nvSpPr>
          <p:spPr>
            <a:xfrm>
              <a:off x="0" y="-371475"/>
              <a:ext cx="12815103" cy="4904296"/>
            </a:xfrm>
            <a:prstGeom prst="rect">
              <a:avLst/>
            </a:prstGeom>
          </p:spPr>
          <p:txBody>
            <a:bodyPr anchor="t" rtlCol="false" tIns="0" lIns="0" bIns="0" rIns="0"/>
            <a:lstStyle/>
            <a:p>
              <a:pPr algn="ctr">
                <a:lnSpc>
                  <a:spcPts val="13692"/>
                </a:lnSpc>
              </a:pPr>
              <a:r>
                <a:rPr lang="en-US" sz="9779">
                  <a:solidFill>
                    <a:srgbClr val="FFFFFF"/>
                  </a:solidFill>
                  <a:latin typeface="Arial"/>
                  <a:ea typeface="Arial"/>
                  <a:cs typeface="Arial"/>
                  <a:sym typeface="Arial"/>
                </a:rPr>
                <a:t> </a:t>
              </a:r>
              <a:r>
                <a:rPr lang="en-US" sz="9779" b="true">
                  <a:solidFill>
                    <a:srgbClr val="FFFFFF"/>
                  </a:solidFill>
                  <a:latin typeface="Arial Bold"/>
                  <a:ea typeface="Arial Bold"/>
                  <a:cs typeface="Arial Bold"/>
                  <a:sym typeface="Arial Bold"/>
                </a:rPr>
                <a:t>KẾT QUẢ NGHIÊN CỨU</a:t>
              </a:r>
            </a:p>
          </p:txBody>
        </p:sp>
      </p:grpSp>
      <p:grpSp>
        <p:nvGrpSpPr>
          <p:cNvPr name="Group 9" id="9"/>
          <p:cNvGrpSpPr/>
          <p:nvPr/>
        </p:nvGrpSpPr>
        <p:grpSpPr>
          <a:xfrm rot="0">
            <a:off x="4651632" y="2004572"/>
            <a:ext cx="8984736" cy="1451033"/>
            <a:chOff x="0" y="0"/>
            <a:chExt cx="11979648" cy="1934711"/>
          </a:xfrm>
        </p:grpSpPr>
        <p:sp>
          <p:nvSpPr>
            <p:cNvPr name="Freeform 10" id="10"/>
            <p:cNvSpPr/>
            <p:nvPr/>
          </p:nvSpPr>
          <p:spPr>
            <a:xfrm flipH="false" flipV="false" rot="0">
              <a:off x="0" y="0"/>
              <a:ext cx="11979648" cy="1934711"/>
            </a:xfrm>
            <a:custGeom>
              <a:avLst/>
              <a:gdLst/>
              <a:ahLst/>
              <a:cxnLst/>
              <a:rect r="r" b="b" t="t" l="l"/>
              <a:pathLst>
                <a:path h="1934711" w="11979648">
                  <a:moveTo>
                    <a:pt x="0" y="0"/>
                  </a:moveTo>
                  <a:lnTo>
                    <a:pt x="11979648" y="0"/>
                  </a:lnTo>
                  <a:lnTo>
                    <a:pt x="11979648" y="1934711"/>
                  </a:lnTo>
                  <a:lnTo>
                    <a:pt x="0" y="1934711"/>
                  </a:lnTo>
                  <a:close/>
                </a:path>
              </a:pathLst>
            </a:custGeom>
            <a:solidFill>
              <a:srgbClr val="000000">
                <a:alpha val="0"/>
              </a:srgbClr>
            </a:solidFill>
          </p:spPr>
        </p:sp>
        <p:sp>
          <p:nvSpPr>
            <p:cNvPr name="TextBox 11" id="11"/>
            <p:cNvSpPr txBox="true"/>
            <p:nvPr/>
          </p:nvSpPr>
          <p:spPr>
            <a:xfrm>
              <a:off x="0" y="-133350"/>
              <a:ext cx="11979648" cy="2068061"/>
            </a:xfrm>
            <a:prstGeom prst="rect">
              <a:avLst/>
            </a:prstGeom>
          </p:spPr>
          <p:txBody>
            <a:bodyPr anchor="t" rtlCol="false" tIns="0" lIns="0" bIns="0" rIns="0"/>
            <a:lstStyle/>
            <a:p>
              <a:pPr algn="ctr">
                <a:lnSpc>
                  <a:spcPts val="11307"/>
                </a:lnSpc>
              </a:pPr>
              <a:r>
                <a:rPr lang="en-US" sz="10006" b="true">
                  <a:solidFill>
                    <a:srgbClr val="FFC331"/>
                  </a:solidFill>
                  <a:latin typeface="Arial Bold"/>
                  <a:ea typeface="Arial Bold"/>
                  <a:cs typeface="Arial Bold"/>
                  <a:sym typeface="Arial Bold"/>
                </a:rPr>
                <a:t>CHƯƠNG 4</a:t>
              </a:r>
            </a:p>
          </p:txBody>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1761255" y="3137481"/>
            <a:ext cx="7790625" cy="737253"/>
            <a:chOff x="0" y="0"/>
            <a:chExt cx="10387500" cy="983004"/>
          </a:xfrm>
        </p:grpSpPr>
        <p:sp>
          <p:nvSpPr>
            <p:cNvPr name="Freeform 5" id="5"/>
            <p:cNvSpPr/>
            <p:nvPr/>
          </p:nvSpPr>
          <p:spPr>
            <a:xfrm flipH="false" flipV="false" rot="0">
              <a:off x="0" y="0"/>
              <a:ext cx="10387500" cy="983004"/>
            </a:xfrm>
            <a:custGeom>
              <a:avLst/>
              <a:gdLst/>
              <a:ahLst/>
              <a:cxnLst/>
              <a:rect r="r" b="b" t="t" l="l"/>
              <a:pathLst>
                <a:path h="983004" w="10387500">
                  <a:moveTo>
                    <a:pt x="0" y="0"/>
                  </a:moveTo>
                  <a:lnTo>
                    <a:pt x="10387500" y="0"/>
                  </a:lnTo>
                  <a:lnTo>
                    <a:pt x="10387500" y="983004"/>
                  </a:lnTo>
                  <a:lnTo>
                    <a:pt x="0" y="983004"/>
                  </a:lnTo>
                  <a:close/>
                </a:path>
              </a:pathLst>
            </a:custGeom>
            <a:solidFill>
              <a:srgbClr val="000000">
                <a:alpha val="0"/>
              </a:srgbClr>
            </a:solidFill>
          </p:spPr>
        </p:sp>
        <p:sp>
          <p:nvSpPr>
            <p:cNvPr name="TextBox 6" id="6"/>
            <p:cNvSpPr txBox="true"/>
            <p:nvPr/>
          </p:nvSpPr>
          <p:spPr>
            <a:xfrm>
              <a:off x="0" y="-171450"/>
              <a:ext cx="10387500" cy="1154454"/>
            </a:xfrm>
            <a:prstGeom prst="rect">
              <a:avLst/>
            </a:prstGeom>
          </p:spPr>
          <p:txBody>
            <a:bodyPr anchor="t" rtlCol="false" tIns="0" lIns="0" bIns="0" rIns="0"/>
            <a:lstStyle/>
            <a:p>
              <a:pPr algn="just">
                <a:lnSpc>
                  <a:spcPts val="6298"/>
                </a:lnSpc>
              </a:pPr>
              <a:r>
                <a:rPr lang="en-US" sz="4500" b="true">
                  <a:solidFill>
                    <a:srgbClr val="FFFFFF"/>
                  </a:solidFill>
                  <a:latin typeface="Arial Bold"/>
                  <a:ea typeface="Arial Bold"/>
                  <a:cs typeface="Arial Bold"/>
                  <a:sym typeface="Arial Bold"/>
                </a:rPr>
                <a:t>4.1.1 TRANG CHỦ</a:t>
              </a:r>
            </a:p>
          </p:txBody>
        </p:sp>
      </p:grpSp>
      <p:grpSp>
        <p:nvGrpSpPr>
          <p:cNvPr name="Group 7" id="7"/>
          <p:cNvGrpSpPr/>
          <p:nvPr/>
        </p:nvGrpSpPr>
        <p:grpSpPr>
          <a:xfrm rot="0">
            <a:off x="0" y="241041"/>
            <a:ext cx="18288000" cy="846386"/>
            <a:chOff x="0" y="0"/>
            <a:chExt cx="24384000" cy="1128515"/>
          </a:xfrm>
        </p:grpSpPr>
        <p:sp>
          <p:nvSpPr>
            <p:cNvPr name="Freeform 8" id="8"/>
            <p:cNvSpPr/>
            <p:nvPr/>
          </p:nvSpPr>
          <p:spPr>
            <a:xfrm flipH="false" flipV="false" rot="0">
              <a:off x="0" y="0"/>
              <a:ext cx="24384000" cy="1128515"/>
            </a:xfrm>
            <a:custGeom>
              <a:avLst/>
              <a:gdLst/>
              <a:ahLst/>
              <a:cxnLst/>
              <a:rect r="r" b="b" t="t" l="l"/>
              <a:pathLst>
                <a:path h="1128515" w="24384000">
                  <a:moveTo>
                    <a:pt x="0" y="0"/>
                  </a:moveTo>
                  <a:lnTo>
                    <a:pt x="24384000" y="0"/>
                  </a:lnTo>
                  <a:lnTo>
                    <a:pt x="24384000" y="1128515"/>
                  </a:lnTo>
                  <a:lnTo>
                    <a:pt x="0" y="1128515"/>
                  </a:lnTo>
                  <a:close/>
                </a:path>
              </a:pathLst>
            </a:custGeom>
            <a:solidFill>
              <a:srgbClr val="000000">
                <a:alpha val="0"/>
              </a:srgbClr>
            </a:solidFill>
          </p:spPr>
        </p:sp>
        <p:sp>
          <p:nvSpPr>
            <p:cNvPr name="TextBox 9" id="9"/>
            <p:cNvSpPr txBox="true"/>
            <p:nvPr/>
          </p:nvSpPr>
          <p:spPr>
            <a:xfrm>
              <a:off x="0" y="-76200"/>
              <a:ext cx="24384000" cy="1204715"/>
            </a:xfrm>
            <a:prstGeom prst="rect">
              <a:avLst/>
            </a:prstGeom>
          </p:spPr>
          <p:txBody>
            <a:bodyPr anchor="t" rtlCol="false" tIns="0" lIns="0" bIns="0" rIns="0"/>
            <a:lstStyle/>
            <a:p>
              <a:pPr algn="ctr">
                <a:lnSpc>
                  <a:spcPts val="6576"/>
                </a:lnSpc>
              </a:pPr>
              <a:r>
                <a:rPr lang="en-US" sz="5819" b="true">
                  <a:solidFill>
                    <a:srgbClr val="FFC000"/>
                  </a:solidFill>
                  <a:latin typeface="Arial Bold"/>
                  <a:ea typeface="Arial Bold"/>
                  <a:cs typeface="Arial Bold"/>
                  <a:sym typeface="Arial Bold"/>
                </a:rPr>
                <a:t>CHƯƠNG 4:  KẾT QUẢ NGHIÊN CỨU </a:t>
              </a:r>
            </a:p>
          </p:txBody>
        </p:sp>
      </p:grpSp>
      <p:grpSp>
        <p:nvGrpSpPr>
          <p:cNvPr name="Group 10" id="10"/>
          <p:cNvGrpSpPr/>
          <p:nvPr/>
        </p:nvGrpSpPr>
        <p:grpSpPr>
          <a:xfrm rot="0">
            <a:off x="688581" y="1861006"/>
            <a:ext cx="12441318" cy="730250"/>
            <a:chOff x="0" y="0"/>
            <a:chExt cx="16588424" cy="973667"/>
          </a:xfrm>
        </p:grpSpPr>
        <p:sp>
          <p:nvSpPr>
            <p:cNvPr name="Freeform 11" id="11"/>
            <p:cNvSpPr/>
            <p:nvPr/>
          </p:nvSpPr>
          <p:spPr>
            <a:xfrm flipH="false" flipV="false" rot="0">
              <a:off x="0" y="0"/>
              <a:ext cx="16588425" cy="973667"/>
            </a:xfrm>
            <a:custGeom>
              <a:avLst/>
              <a:gdLst/>
              <a:ahLst/>
              <a:cxnLst/>
              <a:rect r="r" b="b" t="t" l="l"/>
              <a:pathLst>
                <a:path h="973667" w="16588425">
                  <a:moveTo>
                    <a:pt x="0" y="0"/>
                  </a:moveTo>
                  <a:lnTo>
                    <a:pt x="16588425" y="0"/>
                  </a:lnTo>
                  <a:lnTo>
                    <a:pt x="16588425" y="973667"/>
                  </a:lnTo>
                  <a:lnTo>
                    <a:pt x="0" y="973667"/>
                  </a:lnTo>
                  <a:close/>
                </a:path>
              </a:pathLst>
            </a:custGeom>
            <a:solidFill>
              <a:srgbClr val="000000">
                <a:alpha val="0"/>
              </a:srgbClr>
            </a:solidFill>
          </p:spPr>
        </p:sp>
        <p:sp>
          <p:nvSpPr>
            <p:cNvPr name="TextBox 12" id="12"/>
            <p:cNvSpPr txBox="true"/>
            <p:nvPr/>
          </p:nvSpPr>
          <p:spPr>
            <a:xfrm>
              <a:off x="0" y="-66675"/>
              <a:ext cx="16588424" cy="1040342"/>
            </a:xfrm>
            <a:prstGeom prst="rect">
              <a:avLst/>
            </a:prstGeom>
          </p:spPr>
          <p:txBody>
            <a:bodyPr anchor="t" rtlCol="false" tIns="0" lIns="0" bIns="0" rIns="0"/>
            <a:lstStyle/>
            <a:p>
              <a:pPr algn="l">
                <a:lnSpc>
                  <a:spcPts val="5648"/>
                </a:lnSpc>
              </a:pPr>
              <a:r>
                <a:rPr lang="en-US" sz="4999" b="true">
                  <a:solidFill>
                    <a:srgbClr val="FFFFFF"/>
                  </a:solidFill>
                  <a:latin typeface="Arial Bold"/>
                  <a:ea typeface="Arial Bold"/>
                  <a:cs typeface="Arial Bold"/>
                  <a:sym typeface="Arial Bold"/>
                </a:rPr>
                <a:t>4.1 GIAO DIỆN NGƯỜI DÙNG</a:t>
              </a:r>
            </a:p>
          </p:txBody>
        </p:sp>
      </p:grpSp>
      <p:grpSp>
        <p:nvGrpSpPr>
          <p:cNvPr name="Group 13" id="13"/>
          <p:cNvGrpSpPr/>
          <p:nvPr/>
        </p:nvGrpSpPr>
        <p:grpSpPr>
          <a:xfrm rot="0">
            <a:off x="1338789" y="4236914"/>
            <a:ext cx="15610422" cy="3980968"/>
            <a:chOff x="0" y="0"/>
            <a:chExt cx="20813896" cy="5307957"/>
          </a:xfrm>
        </p:grpSpPr>
        <p:sp>
          <p:nvSpPr>
            <p:cNvPr name="Freeform 14" id="14"/>
            <p:cNvSpPr/>
            <p:nvPr/>
          </p:nvSpPr>
          <p:spPr>
            <a:xfrm flipH="false" flipV="false" rot="0">
              <a:off x="0" y="0"/>
              <a:ext cx="20813895" cy="5307957"/>
            </a:xfrm>
            <a:custGeom>
              <a:avLst/>
              <a:gdLst/>
              <a:ahLst/>
              <a:cxnLst/>
              <a:rect r="r" b="b" t="t" l="l"/>
              <a:pathLst>
                <a:path h="5307957" w="20813895">
                  <a:moveTo>
                    <a:pt x="0" y="0"/>
                  </a:moveTo>
                  <a:lnTo>
                    <a:pt x="20813895" y="0"/>
                  </a:lnTo>
                  <a:lnTo>
                    <a:pt x="20813895" y="5307957"/>
                  </a:lnTo>
                  <a:lnTo>
                    <a:pt x="0" y="5307957"/>
                  </a:lnTo>
                  <a:close/>
                </a:path>
              </a:pathLst>
            </a:custGeom>
            <a:solidFill>
              <a:srgbClr val="000000">
                <a:alpha val="0"/>
              </a:srgbClr>
            </a:solidFill>
          </p:spPr>
        </p:sp>
        <p:sp>
          <p:nvSpPr>
            <p:cNvPr name="TextBox 15" id="15"/>
            <p:cNvSpPr txBox="true"/>
            <p:nvPr/>
          </p:nvSpPr>
          <p:spPr>
            <a:xfrm>
              <a:off x="0" y="-180975"/>
              <a:ext cx="20813896" cy="5488932"/>
            </a:xfrm>
            <a:prstGeom prst="rect">
              <a:avLst/>
            </a:prstGeom>
          </p:spPr>
          <p:txBody>
            <a:bodyPr anchor="t" rtlCol="false" tIns="0" lIns="0" bIns="0" rIns="0"/>
            <a:lstStyle/>
            <a:p>
              <a:pPr algn="just" marL="1034043" indent="-344681" lvl="2">
                <a:lnSpc>
                  <a:spcPts val="6333"/>
                </a:lnSpc>
                <a:buFont typeface="Arial"/>
                <a:buChar char="⚬"/>
              </a:pPr>
              <a:r>
                <a:rPr lang="en-US" sz="4523">
                  <a:solidFill>
                    <a:srgbClr val="FFFFFF"/>
                  </a:solidFill>
                  <a:latin typeface="Arial"/>
                  <a:ea typeface="Arial"/>
                  <a:cs typeface="Arial"/>
                  <a:sym typeface="Arial"/>
                </a:rPr>
                <a:t>Trang chủ là trang đầu tiên hiển thị khi người dùng truy cập vào website. </a:t>
              </a:r>
            </a:p>
            <a:p>
              <a:pPr algn="just" marL="1028700" indent="-342900" lvl="2">
                <a:lnSpc>
                  <a:spcPts val="6298"/>
                </a:lnSpc>
                <a:buFont typeface="Arial"/>
                <a:buChar char="⚬"/>
              </a:pPr>
              <a:r>
                <a:rPr lang="en-US" sz="4500">
                  <a:solidFill>
                    <a:srgbClr val="FFFFFF"/>
                  </a:solidFill>
                  <a:latin typeface="Arial"/>
                  <a:ea typeface="Arial"/>
                  <a:cs typeface="Arial"/>
                  <a:sym typeface="Arial"/>
                </a:rPr>
                <a:t>Giao diện trang chủ bao gồm thanh menu ngang, slide banner, footer, danh mục các sản phẩm hiện có cũng như danh mục các sản phẩm nổi bật. </a:t>
              </a:r>
            </a:p>
          </p:txBody>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5775096" y="-4762"/>
            <a:ext cx="11045830" cy="3341425"/>
            <a:chOff x="0" y="0"/>
            <a:chExt cx="14727773" cy="4455233"/>
          </a:xfrm>
        </p:grpSpPr>
        <p:sp>
          <p:nvSpPr>
            <p:cNvPr name="Freeform 5" id="5"/>
            <p:cNvSpPr/>
            <p:nvPr/>
          </p:nvSpPr>
          <p:spPr>
            <a:xfrm flipH="false" flipV="false" rot="0">
              <a:off x="6350" y="6350"/>
              <a:ext cx="14715110" cy="4442587"/>
            </a:xfrm>
            <a:custGeom>
              <a:avLst/>
              <a:gdLst/>
              <a:ahLst/>
              <a:cxnLst/>
              <a:rect r="r" b="b" t="t" l="l"/>
              <a:pathLst>
                <a:path h="4442587" w="14715110">
                  <a:moveTo>
                    <a:pt x="0" y="0"/>
                  </a:moveTo>
                  <a:lnTo>
                    <a:pt x="14715110" y="0"/>
                  </a:lnTo>
                  <a:lnTo>
                    <a:pt x="14715110" y="4442587"/>
                  </a:lnTo>
                  <a:lnTo>
                    <a:pt x="0" y="4442587"/>
                  </a:lnTo>
                  <a:lnTo>
                    <a:pt x="0" y="0"/>
                  </a:lnTo>
                  <a:close/>
                </a:path>
              </a:pathLst>
            </a:custGeom>
            <a:blipFill>
              <a:blip r:embed="rId3"/>
              <a:stretch>
                <a:fillRect l="-2505" t="0" r="-2505" b="0"/>
              </a:stretch>
            </a:blipFill>
          </p:spPr>
        </p:sp>
        <p:sp>
          <p:nvSpPr>
            <p:cNvPr name="Freeform 6" id="6"/>
            <p:cNvSpPr/>
            <p:nvPr/>
          </p:nvSpPr>
          <p:spPr>
            <a:xfrm flipH="false" flipV="false" rot="0">
              <a:off x="0" y="0"/>
              <a:ext cx="14727810" cy="4455287"/>
            </a:xfrm>
            <a:custGeom>
              <a:avLst/>
              <a:gdLst/>
              <a:ahLst/>
              <a:cxnLst/>
              <a:rect r="r" b="b" t="t" l="l"/>
              <a:pathLst>
                <a:path h="4455287" w="14727810">
                  <a:moveTo>
                    <a:pt x="6350" y="0"/>
                  </a:moveTo>
                  <a:lnTo>
                    <a:pt x="14721460" y="0"/>
                  </a:lnTo>
                  <a:cubicBezTo>
                    <a:pt x="14725016" y="0"/>
                    <a:pt x="14727810" y="2794"/>
                    <a:pt x="14727810" y="6350"/>
                  </a:cubicBezTo>
                  <a:lnTo>
                    <a:pt x="14727810" y="4448937"/>
                  </a:lnTo>
                  <a:cubicBezTo>
                    <a:pt x="14727810" y="4452493"/>
                    <a:pt x="14725016" y="4455287"/>
                    <a:pt x="14721460" y="4455287"/>
                  </a:cubicBezTo>
                  <a:lnTo>
                    <a:pt x="6350" y="4455287"/>
                  </a:lnTo>
                  <a:cubicBezTo>
                    <a:pt x="2794" y="4455287"/>
                    <a:pt x="0" y="4452493"/>
                    <a:pt x="0" y="4448937"/>
                  </a:cubicBezTo>
                  <a:lnTo>
                    <a:pt x="0" y="6350"/>
                  </a:lnTo>
                  <a:cubicBezTo>
                    <a:pt x="0" y="2794"/>
                    <a:pt x="2794" y="0"/>
                    <a:pt x="6350" y="0"/>
                  </a:cubicBezTo>
                  <a:moveTo>
                    <a:pt x="6350" y="12700"/>
                  </a:moveTo>
                  <a:lnTo>
                    <a:pt x="6350" y="6350"/>
                  </a:lnTo>
                  <a:lnTo>
                    <a:pt x="12700" y="6350"/>
                  </a:lnTo>
                  <a:lnTo>
                    <a:pt x="12700" y="4448937"/>
                  </a:lnTo>
                  <a:lnTo>
                    <a:pt x="6350" y="4448937"/>
                  </a:lnTo>
                  <a:lnTo>
                    <a:pt x="6350" y="4442587"/>
                  </a:lnTo>
                  <a:lnTo>
                    <a:pt x="14721460" y="4442587"/>
                  </a:lnTo>
                  <a:lnTo>
                    <a:pt x="14721460" y="4448937"/>
                  </a:lnTo>
                  <a:lnTo>
                    <a:pt x="14715110" y="4448937"/>
                  </a:lnTo>
                  <a:lnTo>
                    <a:pt x="14715110" y="6350"/>
                  </a:lnTo>
                  <a:lnTo>
                    <a:pt x="14721460" y="6350"/>
                  </a:lnTo>
                  <a:lnTo>
                    <a:pt x="14721460" y="12700"/>
                  </a:lnTo>
                  <a:lnTo>
                    <a:pt x="6350" y="12700"/>
                  </a:lnTo>
                  <a:close/>
                </a:path>
              </a:pathLst>
            </a:custGeom>
            <a:solidFill>
              <a:srgbClr val="000000"/>
            </a:solidFill>
          </p:spPr>
        </p:sp>
      </p:grpSp>
      <p:grpSp>
        <p:nvGrpSpPr>
          <p:cNvPr name="Group 7" id="7"/>
          <p:cNvGrpSpPr/>
          <p:nvPr/>
        </p:nvGrpSpPr>
        <p:grpSpPr>
          <a:xfrm rot="0">
            <a:off x="5775096" y="3327137"/>
            <a:ext cx="11045830" cy="4534410"/>
            <a:chOff x="0" y="0"/>
            <a:chExt cx="14727773" cy="6045880"/>
          </a:xfrm>
        </p:grpSpPr>
        <p:sp>
          <p:nvSpPr>
            <p:cNvPr name="Freeform 8" id="8"/>
            <p:cNvSpPr/>
            <p:nvPr/>
          </p:nvSpPr>
          <p:spPr>
            <a:xfrm flipH="false" flipV="false" rot="0">
              <a:off x="6350" y="6350"/>
              <a:ext cx="14715110" cy="6033135"/>
            </a:xfrm>
            <a:custGeom>
              <a:avLst/>
              <a:gdLst/>
              <a:ahLst/>
              <a:cxnLst/>
              <a:rect r="r" b="b" t="t" l="l"/>
              <a:pathLst>
                <a:path h="6033135" w="14715110">
                  <a:moveTo>
                    <a:pt x="0" y="0"/>
                  </a:moveTo>
                  <a:lnTo>
                    <a:pt x="14715110" y="0"/>
                  </a:lnTo>
                  <a:lnTo>
                    <a:pt x="14715110" y="6033135"/>
                  </a:lnTo>
                  <a:lnTo>
                    <a:pt x="0" y="6033135"/>
                  </a:lnTo>
                  <a:lnTo>
                    <a:pt x="0" y="0"/>
                  </a:lnTo>
                  <a:close/>
                </a:path>
              </a:pathLst>
            </a:custGeom>
            <a:blipFill>
              <a:blip r:embed="rId4"/>
              <a:stretch>
                <a:fillRect l="0" t="-1766" r="0" b="-1766"/>
              </a:stretch>
            </a:blipFill>
          </p:spPr>
        </p:sp>
        <p:sp>
          <p:nvSpPr>
            <p:cNvPr name="Freeform 9" id="9"/>
            <p:cNvSpPr/>
            <p:nvPr/>
          </p:nvSpPr>
          <p:spPr>
            <a:xfrm flipH="false" flipV="false" rot="0">
              <a:off x="0" y="0"/>
              <a:ext cx="14727810" cy="6045835"/>
            </a:xfrm>
            <a:custGeom>
              <a:avLst/>
              <a:gdLst/>
              <a:ahLst/>
              <a:cxnLst/>
              <a:rect r="r" b="b" t="t" l="l"/>
              <a:pathLst>
                <a:path h="6045835" w="14727810">
                  <a:moveTo>
                    <a:pt x="6350" y="0"/>
                  </a:moveTo>
                  <a:lnTo>
                    <a:pt x="14721460" y="0"/>
                  </a:lnTo>
                  <a:cubicBezTo>
                    <a:pt x="14725016" y="0"/>
                    <a:pt x="14727810" y="2794"/>
                    <a:pt x="14727810" y="6350"/>
                  </a:cubicBezTo>
                  <a:lnTo>
                    <a:pt x="14727810" y="6039485"/>
                  </a:lnTo>
                  <a:cubicBezTo>
                    <a:pt x="14727810" y="6043041"/>
                    <a:pt x="14725016" y="6045835"/>
                    <a:pt x="14721460" y="6045835"/>
                  </a:cubicBezTo>
                  <a:lnTo>
                    <a:pt x="6350" y="6045835"/>
                  </a:lnTo>
                  <a:cubicBezTo>
                    <a:pt x="2794" y="6045835"/>
                    <a:pt x="0" y="6043041"/>
                    <a:pt x="0" y="6039485"/>
                  </a:cubicBezTo>
                  <a:lnTo>
                    <a:pt x="0" y="6350"/>
                  </a:lnTo>
                  <a:cubicBezTo>
                    <a:pt x="0" y="2794"/>
                    <a:pt x="2794" y="0"/>
                    <a:pt x="6350" y="0"/>
                  </a:cubicBezTo>
                  <a:moveTo>
                    <a:pt x="6350" y="12700"/>
                  </a:moveTo>
                  <a:lnTo>
                    <a:pt x="6350" y="6350"/>
                  </a:lnTo>
                  <a:lnTo>
                    <a:pt x="12700" y="6350"/>
                  </a:lnTo>
                  <a:lnTo>
                    <a:pt x="12700" y="6039485"/>
                  </a:lnTo>
                  <a:lnTo>
                    <a:pt x="6350" y="6039485"/>
                  </a:lnTo>
                  <a:lnTo>
                    <a:pt x="6350" y="6033135"/>
                  </a:lnTo>
                  <a:lnTo>
                    <a:pt x="14721460" y="6033135"/>
                  </a:lnTo>
                  <a:lnTo>
                    <a:pt x="14721460" y="6039485"/>
                  </a:lnTo>
                  <a:lnTo>
                    <a:pt x="14715110" y="6039485"/>
                  </a:lnTo>
                  <a:lnTo>
                    <a:pt x="14715110" y="6350"/>
                  </a:lnTo>
                  <a:lnTo>
                    <a:pt x="14721460" y="6350"/>
                  </a:lnTo>
                  <a:lnTo>
                    <a:pt x="14721460" y="12700"/>
                  </a:lnTo>
                  <a:lnTo>
                    <a:pt x="6350" y="12700"/>
                  </a:lnTo>
                  <a:close/>
                </a:path>
              </a:pathLst>
            </a:custGeom>
            <a:solidFill>
              <a:srgbClr val="000000"/>
            </a:solidFill>
          </p:spPr>
        </p:sp>
      </p:grpSp>
      <p:grpSp>
        <p:nvGrpSpPr>
          <p:cNvPr name="Group 10" id="10"/>
          <p:cNvGrpSpPr/>
          <p:nvPr/>
        </p:nvGrpSpPr>
        <p:grpSpPr>
          <a:xfrm rot="0">
            <a:off x="5760808" y="7837735"/>
            <a:ext cx="11074405" cy="2383111"/>
            <a:chOff x="0" y="0"/>
            <a:chExt cx="14765873" cy="3177481"/>
          </a:xfrm>
        </p:grpSpPr>
        <p:sp>
          <p:nvSpPr>
            <p:cNvPr name="Freeform 11" id="11"/>
            <p:cNvSpPr/>
            <p:nvPr/>
          </p:nvSpPr>
          <p:spPr>
            <a:xfrm flipH="false" flipV="false" rot="0">
              <a:off x="25400" y="25400"/>
              <a:ext cx="14715110" cy="3126740"/>
            </a:xfrm>
            <a:custGeom>
              <a:avLst/>
              <a:gdLst/>
              <a:ahLst/>
              <a:cxnLst/>
              <a:rect r="r" b="b" t="t" l="l"/>
              <a:pathLst>
                <a:path h="3126740" w="14715110">
                  <a:moveTo>
                    <a:pt x="0" y="0"/>
                  </a:moveTo>
                  <a:lnTo>
                    <a:pt x="14715110" y="0"/>
                  </a:lnTo>
                  <a:lnTo>
                    <a:pt x="14715110" y="3126740"/>
                  </a:lnTo>
                  <a:lnTo>
                    <a:pt x="0" y="3126740"/>
                  </a:lnTo>
                  <a:lnTo>
                    <a:pt x="0" y="0"/>
                  </a:lnTo>
                  <a:close/>
                </a:path>
              </a:pathLst>
            </a:custGeom>
            <a:blipFill>
              <a:blip r:embed="rId5"/>
              <a:stretch>
                <a:fillRect l="0" t="-3" r="0" b="-3"/>
              </a:stretch>
            </a:blipFill>
          </p:spPr>
        </p:sp>
        <p:sp>
          <p:nvSpPr>
            <p:cNvPr name="Freeform 12" id="12"/>
            <p:cNvSpPr/>
            <p:nvPr/>
          </p:nvSpPr>
          <p:spPr>
            <a:xfrm flipH="false" flipV="false" rot="0">
              <a:off x="0" y="0"/>
              <a:ext cx="14765910" cy="3177540"/>
            </a:xfrm>
            <a:custGeom>
              <a:avLst/>
              <a:gdLst/>
              <a:ahLst/>
              <a:cxnLst/>
              <a:rect r="r" b="b" t="t" l="l"/>
              <a:pathLst>
                <a:path h="3177540" w="14765910">
                  <a:moveTo>
                    <a:pt x="25400" y="0"/>
                  </a:moveTo>
                  <a:lnTo>
                    <a:pt x="14740510" y="0"/>
                  </a:lnTo>
                  <a:cubicBezTo>
                    <a:pt x="14754479" y="0"/>
                    <a:pt x="14765910" y="11430"/>
                    <a:pt x="14765910" y="25400"/>
                  </a:cubicBezTo>
                  <a:lnTo>
                    <a:pt x="14765910" y="3152140"/>
                  </a:lnTo>
                  <a:cubicBezTo>
                    <a:pt x="14765910" y="3166110"/>
                    <a:pt x="14754479" y="3177540"/>
                    <a:pt x="14740510" y="3177540"/>
                  </a:cubicBezTo>
                  <a:lnTo>
                    <a:pt x="25400" y="3177540"/>
                  </a:lnTo>
                  <a:cubicBezTo>
                    <a:pt x="11430" y="3177540"/>
                    <a:pt x="0" y="3166110"/>
                    <a:pt x="0" y="3152140"/>
                  </a:cubicBezTo>
                  <a:lnTo>
                    <a:pt x="0" y="25400"/>
                  </a:lnTo>
                  <a:cubicBezTo>
                    <a:pt x="0" y="11430"/>
                    <a:pt x="11430" y="0"/>
                    <a:pt x="25400" y="0"/>
                  </a:cubicBezTo>
                  <a:moveTo>
                    <a:pt x="25400" y="50800"/>
                  </a:moveTo>
                  <a:lnTo>
                    <a:pt x="25400" y="25400"/>
                  </a:lnTo>
                  <a:lnTo>
                    <a:pt x="50800" y="25400"/>
                  </a:lnTo>
                  <a:lnTo>
                    <a:pt x="50800" y="3152140"/>
                  </a:lnTo>
                  <a:lnTo>
                    <a:pt x="25400" y="3152140"/>
                  </a:lnTo>
                  <a:lnTo>
                    <a:pt x="25400" y="3126740"/>
                  </a:lnTo>
                  <a:lnTo>
                    <a:pt x="14740510" y="3126740"/>
                  </a:lnTo>
                  <a:lnTo>
                    <a:pt x="14740510" y="3152140"/>
                  </a:lnTo>
                  <a:lnTo>
                    <a:pt x="14715110" y="3152140"/>
                  </a:lnTo>
                  <a:lnTo>
                    <a:pt x="14715110" y="25400"/>
                  </a:lnTo>
                  <a:lnTo>
                    <a:pt x="14740510" y="25400"/>
                  </a:lnTo>
                  <a:lnTo>
                    <a:pt x="14740510" y="50800"/>
                  </a:lnTo>
                  <a:lnTo>
                    <a:pt x="25400" y="50800"/>
                  </a:lnTo>
                  <a:close/>
                </a:path>
              </a:pathLst>
            </a:custGeom>
            <a:solidFill>
              <a:srgbClr val="FDFDFD"/>
            </a:solidFill>
          </p:spPr>
        </p:sp>
      </p:grpSp>
      <p:grpSp>
        <p:nvGrpSpPr>
          <p:cNvPr name="Group 13" id="13"/>
          <p:cNvGrpSpPr/>
          <p:nvPr/>
        </p:nvGrpSpPr>
        <p:grpSpPr>
          <a:xfrm rot="0">
            <a:off x="488826" y="1224413"/>
            <a:ext cx="3086100" cy="1518787"/>
            <a:chOff x="0" y="0"/>
            <a:chExt cx="4114800" cy="2025049"/>
          </a:xfrm>
        </p:grpSpPr>
        <p:sp>
          <p:nvSpPr>
            <p:cNvPr name="Freeform 14" id="14"/>
            <p:cNvSpPr/>
            <p:nvPr/>
          </p:nvSpPr>
          <p:spPr>
            <a:xfrm flipH="false" flipV="false" rot="0">
              <a:off x="0" y="0"/>
              <a:ext cx="4114800" cy="2025015"/>
            </a:xfrm>
            <a:custGeom>
              <a:avLst/>
              <a:gdLst/>
              <a:ahLst/>
              <a:cxnLst/>
              <a:rect r="r" b="b" t="t" l="l"/>
              <a:pathLst>
                <a:path h="2025015" w="4114800">
                  <a:moveTo>
                    <a:pt x="647700" y="0"/>
                  </a:moveTo>
                  <a:lnTo>
                    <a:pt x="3467100" y="0"/>
                  </a:lnTo>
                  <a:cubicBezTo>
                    <a:pt x="3638931" y="0"/>
                    <a:pt x="3803650" y="68199"/>
                    <a:pt x="3925062" y="189738"/>
                  </a:cubicBezTo>
                  <a:cubicBezTo>
                    <a:pt x="4046474" y="311277"/>
                    <a:pt x="4114800" y="475869"/>
                    <a:pt x="4114800" y="647700"/>
                  </a:cubicBezTo>
                  <a:lnTo>
                    <a:pt x="4114800" y="1377315"/>
                  </a:lnTo>
                  <a:cubicBezTo>
                    <a:pt x="4114800" y="1549146"/>
                    <a:pt x="4046601" y="1713865"/>
                    <a:pt x="3925062" y="1835277"/>
                  </a:cubicBezTo>
                  <a:cubicBezTo>
                    <a:pt x="3803523" y="1956689"/>
                    <a:pt x="3638931" y="2025015"/>
                    <a:pt x="3467100" y="2025015"/>
                  </a:cubicBezTo>
                  <a:lnTo>
                    <a:pt x="647700" y="2025015"/>
                  </a:lnTo>
                  <a:cubicBezTo>
                    <a:pt x="475869" y="2025015"/>
                    <a:pt x="311150" y="1956816"/>
                    <a:pt x="189738" y="1835277"/>
                  </a:cubicBezTo>
                  <a:cubicBezTo>
                    <a:pt x="68326" y="1713738"/>
                    <a:pt x="0" y="1549146"/>
                    <a:pt x="0" y="1377315"/>
                  </a:cubicBezTo>
                  <a:lnTo>
                    <a:pt x="0" y="647700"/>
                  </a:lnTo>
                  <a:cubicBezTo>
                    <a:pt x="0" y="475869"/>
                    <a:pt x="68199" y="311150"/>
                    <a:pt x="189738" y="189738"/>
                  </a:cubicBezTo>
                  <a:cubicBezTo>
                    <a:pt x="311277" y="68326"/>
                    <a:pt x="475869" y="0"/>
                    <a:pt x="647700" y="0"/>
                  </a:cubicBezTo>
                  <a:close/>
                </a:path>
              </a:pathLst>
            </a:custGeom>
            <a:solidFill>
              <a:srgbClr val="769EBE"/>
            </a:solidFill>
          </p:spPr>
        </p:sp>
      </p:grpSp>
      <p:grpSp>
        <p:nvGrpSpPr>
          <p:cNvPr name="Group 15" id="15"/>
          <p:cNvGrpSpPr/>
          <p:nvPr/>
        </p:nvGrpSpPr>
        <p:grpSpPr>
          <a:xfrm rot="0">
            <a:off x="488826" y="826596"/>
            <a:ext cx="3086100" cy="1916604"/>
            <a:chOff x="0" y="0"/>
            <a:chExt cx="4114800" cy="2555472"/>
          </a:xfrm>
        </p:grpSpPr>
        <p:sp>
          <p:nvSpPr>
            <p:cNvPr name="Freeform 16" id="16"/>
            <p:cNvSpPr/>
            <p:nvPr/>
          </p:nvSpPr>
          <p:spPr>
            <a:xfrm flipH="false" flipV="false" rot="0">
              <a:off x="0" y="0"/>
              <a:ext cx="4114800" cy="2555473"/>
            </a:xfrm>
            <a:custGeom>
              <a:avLst/>
              <a:gdLst/>
              <a:ahLst/>
              <a:cxnLst/>
              <a:rect r="r" b="b" t="t" l="l"/>
              <a:pathLst>
                <a:path h="2555473" w="4114800">
                  <a:moveTo>
                    <a:pt x="0" y="0"/>
                  </a:moveTo>
                  <a:lnTo>
                    <a:pt x="4114800" y="0"/>
                  </a:lnTo>
                  <a:lnTo>
                    <a:pt x="4114800" y="2555473"/>
                  </a:lnTo>
                  <a:lnTo>
                    <a:pt x="0" y="2555473"/>
                  </a:lnTo>
                  <a:close/>
                </a:path>
              </a:pathLst>
            </a:custGeom>
            <a:solidFill>
              <a:srgbClr val="000000">
                <a:alpha val="0"/>
              </a:srgbClr>
            </a:solidFill>
          </p:spPr>
        </p:sp>
        <p:sp>
          <p:nvSpPr>
            <p:cNvPr name="TextBox 17" id="17"/>
            <p:cNvSpPr txBox="true"/>
            <p:nvPr/>
          </p:nvSpPr>
          <p:spPr>
            <a:xfrm>
              <a:off x="0" y="-104775"/>
              <a:ext cx="4114800" cy="2660247"/>
            </a:xfrm>
            <a:prstGeom prst="rect">
              <a:avLst/>
            </a:prstGeom>
          </p:spPr>
          <p:txBody>
            <a:bodyPr anchor="ctr" rtlCol="false" tIns="0" lIns="0" bIns="0" rIns="0"/>
            <a:lstStyle/>
            <a:p>
              <a:pPr algn="ctr">
                <a:lnSpc>
                  <a:spcPts val="3639"/>
                </a:lnSpc>
              </a:pPr>
              <a:r>
                <a:rPr lang="en-US" sz="2599" i="true">
                  <a:solidFill>
                    <a:srgbClr val="000000"/>
                  </a:solidFill>
                  <a:latin typeface="Arial Italics"/>
                  <a:ea typeface="Arial Italics"/>
                  <a:cs typeface="Arial Italics"/>
                  <a:sym typeface="Arial Italics"/>
                </a:rPr>
                <a:t>HEADER CHUNG</a:t>
              </a:r>
            </a:p>
          </p:txBody>
        </p:sp>
      </p:grpSp>
      <p:grpSp>
        <p:nvGrpSpPr>
          <p:cNvPr name="Group 18" id="18"/>
          <p:cNvGrpSpPr/>
          <p:nvPr/>
        </p:nvGrpSpPr>
        <p:grpSpPr>
          <a:xfrm rot="0">
            <a:off x="227778" y="132630"/>
            <a:ext cx="4855878" cy="491481"/>
            <a:chOff x="0" y="0"/>
            <a:chExt cx="6474504" cy="655308"/>
          </a:xfrm>
        </p:grpSpPr>
        <p:sp>
          <p:nvSpPr>
            <p:cNvPr name="Freeform 19" id="19"/>
            <p:cNvSpPr/>
            <p:nvPr/>
          </p:nvSpPr>
          <p:spPr>
            <a:xfrm flipH="false" flipV="false" rot="0">
              <a:off x="0" y="0"/>
              <a:ext cx="6474504" cy="655308"/>
            </a:xfrm>
            <a:custGeom>
              <a:avLst/>
              <a:gdLst/>
              <a:ahLst/>
              <a:cxnLst/>
              <a:rect r="r" b="b" t="t" l="l"/>
              <a:pathLst>
                <a:path h="655308" w="6474504">
                  <a:moveTo>
                    <a:pt x="0" y="0"/>
                  </a:moveTo>
                  <a:lnTo>
                    <a:pt x="6474504" y="0"/>
                  </a:lnTo>
                  <a:lnTo>
                    <a:pt x="6474504" y="655308"/>
                  </a:lnTo>
                  <a:lnTo>
                    <a:pt x="0" y="655308"/>
                  </a:lnTo>
                  <a:close/>
                </a:path>
              </a:pathLst>
            </a:custGeom>
            <a:solidFill>
              <a:srgbClr val="000000">
                <a:alpha val="0"/>
              </a:srgbClr>
            </a:solidFill>
          </p:spPr>
        </p:sp>
        <p:sp>
          <p:nvSpPr>
            <p:cNvPr name="TextBox 20" id="20"/>
            <p:cNvSpPr txBox="true"/>
            <p:nvPr/>
          </p:nvSpPr>
          <p:spPr>
            <a:xfrm>
              <a:off x="0" y="-123825"/>
              <a:ext cx="6474504" cy="779133"/>
            </a:xfrm>
            <a:prstGeom prst="rect">
              <a:avLst/>
            </a:prstGeom>
          </p:spPr>
          <p:txBody>
            <a:bodyPr anchor="t" rtlCol="false" tIns="0" lIns="0" bIns="0" rIns="0"/>
            <a:lstStyle/>
            <a:p>
              <a:pPr algn="l">
                <a:lnSpc>
                  <a:spcPts val="4200"/>
                </a:lnSpc>
              </a:pPr>
              <a:r>
                <a:rPr lang="en-US" sz="3000" i="true">
                  <a:solidFill>
                    <a:srgbClr val="FFFFFF"/>
                  </a:solidFill>
                  <a:latin typeface="Arial Italics"/>
                  <a:ea typeface="Arial Italics"/>
                  <a:cs typeface="Arial Italics"/>
                  <a:sym typeface="Arial Italics"/>
                </a:rPr>
                <a:t>TRANG CHỦ WEBSITE</a:t>
              </a:r>
            </a:p>
          </p:txBody>
        </p:sp>
      </p:grpSp>
      <p:grpSp>
        <p:nvGrpSpPr>
          <p:cNvPr name="Group 21" id="21"/>
          <p:cNvGrpSpPr/>
          <p:nvPr/>
        </p:nvGrpSpPr>
        <p:grpSpPr>
          <a:xfrm rot="0">
            <a:off x="488661" y="4834949"/>
            <a:ext cx="3086100" cy="1518787"/>
            <a:chOff x="0" y="0"/>
            <a:chExt cx="4114800" cy="2025049"/>
          </a:xfrm>
        </p:grpSpPr>
        <p:sp>
          <p:nvSpPr>
            <p:cNvPr name="Freeform 22" id="22"/>
            <p:cNvSpPr/>
            <p:nvPr/>
          </p:nvSpPr>
          <p:spPr>
            <a:xfrm flipH="false" flipV="false" rot="0">
              <a:off x="0" y="0"/>
              <a:ext cx="4114800" cy="2025015"/>
            </a:xfrm>
            <a:custGeom>
              <a:avLst/>
              <a:gdLst/>
              <a:ahLst/>
              <a:cxnLst/>
              <a:rect r="r" b="b" t="t" l="l"/>
              <a:pathLst>
                <a:path h="2025015" w="4114800">
                  <a:moveTo>
                    <a:pt x="647700" y="0"/>
                  </a:moveTo>
                  <a:lnTo>
                    <a:pt x="3467100" y="0"/>
                  </a:lnTo>
                  <a:cubicBezTo>
                    <a:pt x="3638931" y="0"/>
                    <a:pt x="3803650" y="68199"/>
                    <a:pt x="3925062" y="189738"/>
                  </a:cubicBezTo>
                  <a:cubicBezTo>
                    <a:pt x="4046474" y="311277"/>
                    <a:pt x="4114800" y="475869"/>
                    <a:pt x="4114800" y="647700"/>
                  </a:cubicBezTo>
                  <a:lnTo>
                    <a:pt x="4114800" y="1377315"/>
                  </a:lnTo>
                  <a:cubicBezTo>
                    <a:pt x="4114800" y="1549146"/>
                    <a:pt x="4046601" y="1713865"/>
                    <a:pt x="3925062" y="1835277"/>
                  </a:cubicBezTo>
                  <a:cubicBezTo>
                    <a:pt x="3803523" y="1956689"/>
                    <a:pt x="3638931" y="2025015"/>
                    <a:pt x="3467100" y="2025015"/>
                  </a:cubicBezTo>
                  <a:lnTo>
                    <a:pt x="647700" y="2025015"/>
                  </a:lnTo>
                  <a:cubicBezTo>
                    <a:pt x="475869" y="2025015"/>
                    <a:pt x="311150" y="1956816"/>
                    <a:pt x="189738" y="1835277"/>
                  </a:cubicBezTo>
                  <a:cubicBezTo>
                    <a:pt x="68326" y="1713738"/>
                    <a:pt x="0" y="1549146"/>
                    <a:pt x="0" y="1377315"/>
                  </a:cubicBezTo>
                  <a:lnTo>
                    <a:pt x="0" y="647700"/>
                  </a:lnTo>
                  <a:cubicBezTo>
                    <a:pt x="0" y="475869"/>
                    <a:pt x="68199" y="311150"/>
                    <a:pt x="189738" y="189738"/>
                  </a:cubicBezTo>
                  <a:cubicBezTo>
                    <a:pt x="311277" y="68326"/>
                    <a:pt x="475869" y="0"/>
                    <a:pt x="647700" y="0"/>
                  </a:cubicBezTo>
                  <a:close/>
                </a:path>
              </a:pathLst>
            </a:custGeom>
            <a:solidFill>
              <a:srgbClr val="769EBE"/>
            </a:solidFill>
          </p:spPr>
        </p:sp>
      </p:grpSp>
      <p:grpSp>
        <p:nvGrpSpPr>
          <p:cNvPr name="Group 23" id="23"/>
          <p:cNvGrpSpPr/>
          <p:nvPr/>
        </p:nvGrpSpPr>
        <p:grpSpPr>
          <a:xfrm rot="0">
            <a:off x="488661" y="4437132"/>
            <a:ext cx="3086100" cy="1916604"/>
            <a:chOff x="0" y="0"/>
            <a:chExt cx="4114800" cy="2555472"/>
          </a:xfrm>
        </p:grpSpPr>
        <p:sp>
          <p:nvSpPr>
            <p:cNvPr name="Freeform 24" id="24"/>
            <p:cNvSpPr/>
            <p:nvPr/>
          </p:nvSpPr>
          <p:spPr>
            <a:xfrm flipH="false" flipV="false" rot="0">
              <a:off x="0" y="0"/>
              <a:ext cx="4114800" cy="2555473"/>
            </a:xfrm>
            <a:custGeom>
              <a:avLst/>
              <a:gdLst/>
              <a:ahLst/>
              <a:cxnLst/>
              <a:rect r="r" b="b" t="t" l="l"/>
              <a:pathLst>
                <a:path h="2555473" w="4114800">
                  <a:moveTo>
                    <a:pt x="0" y="0"/>
                  </a:moveTo>
                  <a:lnTo>
                    <a:pt x="4114800" y="0"/>
                  </a:lnTo>
                  <a:lnTo>
                    <a:pt x="4114800" y="2555473"/>
                  </a:lnTo>
                  <a:lnTo>
                    <a:pt x="0" y="2555473"/>
                  </a:lnTo>
                  <a:close/>
                </a:path>
              </a:pathLst>
            </a:custGeom>
            <a:solidFill>
              <a:srgbClr val="000000">
                <a:alpha val="0"/>
              </a:srgbClr>
            </a:solidFill>
          </p:spPr>
        </p:sp>
        <p:sp>
          <p:nvSpPr>
            <p:cNvPr name="TextBox 25" id="25"/>
            <p:cNvSpPr txBox="true"/>
            <p:nvPr/>
          </p:nvSpPr>
          <p:spPr>
            <a:xfrm>
              <a:off x="0" y="-104775"/>
              <a:ext cx="4114800" cy="2660247"/>
            </a:xfrm>
            <a:prstGeom prst="rect">
              <a:avLst/>
            </a:prstGeom>
          </p:spPr>
          <p:txBody>
            <a:bodyPr anchor="ctr" rtlCol="false" tIns="0" lIns="0" bIns="0" rIns="0"/>
            <a:lstStyle/>
            <a:p>
              <a:pPr algn="ctr">
                <a:lnSpc>
                  <a:spcPts val="3639"/>
                </a:lnSpc>
              </a:pPr>
              <a:r>
                <a:rPr lang="en-US" sz="2599" i="true">
                  <a:solidFill>
                    <a:srgbClr val="000000"/>
                  </a:solidFill>
                  <a:latin typeface="Arial Italics"/>
                  <a:ea typeface="Arial Italics"/>
                  <a:cs typeface="Arial Italics"/>
                  <a:sym typeface="Arial Italics"/>
                </a:rPr>
                <a:t>PHẦN THÂN TRANG CHỦ</a:t>
              </a:r>
            </a:p>
          </p:txBody>
        </p:sp>
      </p:grpSp>
      <p:grpSp>
        <p:nvGrpSpPr>
          <p:cNvPr name="Group 26" id="26"/>
          <p:cNvGrpSpPr/>
          <p:nvPr/>
        </p:nvGrpSpPr>
        <p:grpSpPr>
          <a:xfrm rot="0">
            <a:off x="488826" y="8269897"/>
            <a:ext cx="3086100" cy="1518787"/>
            <a:chOff x="0" y="0"/>
            <a:chExt cx="4114800" cy="2025049"/>
          </a:xfrm>
        </p:grpSpPr>
        <p:sp>
          <p:nvSpPr>
            <p:cNvPr name="Freeform 27" id="27"/>
            <p:cNvSpPr/>
            <p:nvPr/>
          </p:nvSpPr>
          <p:spPr>
            <a:xfrm flipH="false" flipV="false" rot="0">
              <a:off x="0" y="0"/>
              <a:ext cx="4114800" cy="2025015"/>
            </a:xfrm>
            <a:custGeom>
              <a:avLst/>
              <a:gdLst/>
              <a:ahLst/>
              <a:cxnLst/>
              <a:rect r="r" b="b" t="t" l="l"/>
              <a:pathLst>
                <a:path h="2025015" w="4114800">
                  <a:moveTo>
                    <a:pt x="647700" y="0"/>
                  </a:moveTo>
                  <a:lnTo>
                    <a:pt x="3467100" y="0"/>
                  </a:lnTo>
                  <a:cubicBezTo>
                    <a:pt x="3638931" y="0"/>
                    <a:pt x="3803650" y="68199"/>
                    <a:pt x="3925062" y="189738"/>
                  </a:cubicBezTo>
                  <a:cubicBezTo>
                    <a:pt x="4046474" y="311277"/>
                    <a:pt x="4114800" y="475869"/>
                    <a:pt x="4114800" y="647700"/>
                  </a:cubicBezTo>
                  <a:lnTo>
                    <a:pt x="4114800" y="1377315"/>
                  </a:lnTo>
                  <a:cubicBezTo>
                    <a:pt x="4114800" y="1549146"/>
                    <a:pt x="4046601" y="1713865"/>
                    <a:pt x="3925062" y="1835277"/>
                  </a:cubicBezTo>
                  <a:cubicBezTo>
                    <a:pt x="3803523" y="1956689"/>
                    <a:pt x="3638931" y="2025015"/>
                    <a:pt x="3467100" y="2025015"/>
                  </a:cubicBezTo>
                  <a:lnTo>
                    <a:pt x="647700" y="2025015"/>
                  </a:lnTo>
                  <a:cubicBezTo>
                    <a:pt x="475869" y="2025015"/>
                    <a:pt x="311150" y="1956816"/>
                    <a:pt x="189738" y="1835277"/>
                  </a:cubicBezTo>
                  <a:cubicBezTo>
                    <a:pt x="68326" y="1713738"/>
                    <a:pt x="0" y="1549146"/>
                    <a:pt x="0" y="1377315"/>
                  </a:cubicBezTo>
                  <a:lnTo>
                    <a:pt x="0" y="647700"/>
                  </a:lnTo>
                  <a:cubicBezTo>
                    <a:pt x="0" y="475869"/>
                    <a:pt x="68199" y="311150"/>
                    <a:pt x="189738" y="189738"/>
                  </a:cubicBezTo>
                  <a:cubicBezTo>
                    <a:pt x="311277" y="68326"/>
                    <a:pt x="475869" y="0"/>
                    <a:pt x="647700" y="0"/>
                  </a:cubicBezTo>
                  <a:close/>
                </a:path>
              </a:pathLst>
            </a:custGeom>
            <a:solidFill>
              <a:srgbClr val="769EBE"/>
            </a:solidFill>
          </p:spPr>
        </p:sp>
      </p:grpSp>
      <p:grpSp>
        <p:nvGrpSpPr>
          <p:cNvPr name="Group 28" id="28"/>
          <p:cNvGrpSpPr/>
          <p:nvPr/>
        </p:nvGrpSpPr>
        <p:grpSpPr>
          <a:xfrm rot="0">
            <a:off x="488826" y="7872080"/>
            <a:ext cx="3086100" cy="1916604"/>
            <a:chOff x="0" y="0"/>
            <a:chExt cx="4114800" cy="2555472"/>
          </a:xfrm>
        </p:grpSpPr>
        <p:sp>
          <p:nvSpPr>
            <p:cNvPr name="Freeform 29" id="29"/>
            <p:cNvSpPr/>
            <p:nvPr/>
          </p:nvSpPr>
          <p:spPr>
            <a:xfrm flipH="false" flipV="false" rot="0">
              <a:off x="0" y="0"/>
              <a:ext cx="4114800" cy="2555473"/>
            </a:xfrm>
            <a:custGeom>
              <a:avLst/>
              <a:gdLst/>
              <a:ahLst/>
              <a:cxnLst/>
              <a:rect r="r" b="b" t="t" l="l"/>
              <a:pathLst>
                <a:path h="2555473" w="4114800">
                  <a:moveTo>
                    <a:pt x="0" y="0"/>
                  </a:moveTo>
                  <a:lnTo>
                    <a:pt x="4114800" y="0"/>
                  </a:lnTo>
                  <a:lnTo>
                    <a:pt x="4114800" y="2555473"/>
                  </a:lnTo>
                  <a:lnTo>
                    <a:pt x="0" y="2555473"/>
                  </a:lnTo>
                  <a:close/>
                </a:path>
              </a:pathLst>
            </a:custGeom>
            <a:solidFill>
              <a:srgbClr val="000000">
                <a:alpha val="0"/>
              </a:srgbClr>
            </a:solidFill>
          </p:spPr>
        </p:sp>
        <p:sp>
          <p:nvSpPr>
            <p:cNvPr name="TextBox 30" id="30"/>
            <p:cNvSpPr txBox="true"/>
            <p:nvPr/>
          </p:nvSpPr>
          <p:spPr>
            <a:xfrm>
              <a:off x="0" y="-104775"/>
              <a:ext cx="4114800" cy="2660247"/>
            </a:xfrm>
            <a:prstGeom prst="rect">
              <a:avLst/>
            </a:prstGeom>
          </p:spPr>
          <p:txBody>
            <a:bodyPr anchor="ctr" rtlCol="false" tIns="0" lIns="0" bIns="0" rIns="0"/>
            <a:lstStyle/>
            <a:p>
              <a:pPr algn="ctr">
                <a:lnSpc>
                  <a:spcPts val="3640"/>
                </a:lnSpc>
              </a:pPr>
              <a:r>
                <a:rPr lang="en-US" sz="2600" i="true">
                  <a:solidFill>
                    <a:srgbClr val="000000"/>
                  </a:solidFill>
                  <a:latin typeface="Arial Italics"/>
                  <a:ea typeface="Arial Italics"/>
                  <a:cs typeface="Arial Italics"/>
                  <a:sym typeface="Arial Italics"/>
                </a:rPr>
                <a:t>FOOTER CHUNG</a:t>
              </a:r>
            </a:p>
          </p:txBody>
        </p:sp>
      </p:grpSp>
      <p:grpSp>
        <p:nvGrpSpPr>
          <p:cNvPr name="Group 31" id="31"/>
          <p:cNvGrpSpPr/>
          <p:nvPr/>
        </p:nvGrpSpPr>
        <p:grpSpPr>
          <a:xfrm rot="0">
            <a:off x="3555876" y="5575292"/>
            <a:ext cx="2243032" cy="57150"/>
            <a:chOff x="0" y="0"/>
            <a:chExt cx="2990709" cy="76200"/>
          </a:xfrm>
        </p:grpSpPr>
        <p:sp>
          <p:nvSpPr>
            <p:cNvPr name="Freeform 32" id="32"/>
            <p:cNvSpPr/>
            <p:nvPr/>
          </p:nvSpPr>
          <p:spPr>
            <a:xfrm flipH="false" flipV="false" rot="0">
              <a:off x="25146" y="0"/>
              <a:ext cx="2940304" cy="76200"/>
            </a:xfrm>
            <a:custGeom>
              <a:avLst/>
              <a:gdLst/>
              <a:ahLst/>
              <a:cxnLst/>
              <a:rect r="r" b="b" t="t" l="l"/>
              <a:pathLst>
                <a:path h="76200" w="2940304">
                  <a:moveTo>
                    <a:pt x="0" y="25400"/>
                  </a:moveTo>
                  <a:lnTo>
                    <a:pt x="2939923" y="0"/>
                  </a:lnTo>
                  <a:lnTo>
                    <a:pt x="2940304" y="50800"/>
                  </a:lnTo>
                  <a:lnTo>
                    <a:pt x="508" y="76200"/>
                  </a:lnTo>
                  <a:close/>
                </a:path>
              </a:pathLst>
            </a:custGeom>
            <a:solidFill>
              <a:srgbClr val="FFC331"/>
            </a:solidFill>
          </p:spPr>
        </p:sp>
      </p:grpSp>
      <p:grpSp>
        <p:nvGrpSpPr>
          <p:cNvPr name="Group 33" id="33"/>
          <p:cNvGrpSpPr/>
          <p:nvPr/>
        </p:nvGrpSpPr>
        <p:grpSpPr>
          <a:xfrm rot="0">
            <a:off x="3555876" y="9010240"/>
            <a:ext cx="2243032" cy="38100"/>
            <a:chOff x="0" y="0"/>
            <a:chExt cx="2990709" cy="50800"/>
          </a:xfrm>
        </p:grpSpPr>
        <p:sp>
          <p:nvSpPr>
            <p:cNvPr name="Freeform 34" id="34"/>
            <p:cNvSpPr/>
            <p:nvPr/>
          </p:nvSpPr>
          <p:spPr>
            <a:xfrm flipH="false" flipV="false" rot="0">
              <a:off x="25400" y="0"/>
              <a:ext cx="2939923" cy="50800"/>
            </a:xfrm>
            <a:custGeom>
              <a:avLst/>
              <a:gdLst/>
              <a:ahLst/>
              <a:cxnLst/>
              <a:rect r="r" b="b" t="t" l="l"/>
              <a:pathLst>
                <a:path h="50800" w="2939923">
                  <a:moveTo>
                    <a:pt x="0" y="0"/>
                  </a:moveTo>
                  <a:lnTo>
                    <a:pt x="2939923" y="0"/>
                  </a:lnTo>
                  <a:lnTo>
                    <a:pt x="2939923" y="50800"/>
                  </a:lnTo>
                  <a:lnTo>
                    <a:pt x="0" y="50800"/>
                  </a:lnTo>
                  <a:close/>
                </a:path>
              </a:pathLst>
            </a:custGeom>
            <a:solidFill>
              <a:srgbClr val="FFC331"/>
            </a:solidFill>
          </p:spPr>
        </p:sp>
      </p:grpSp>
      <p:grpSp>
        <p:nvGrpSpPr>
          <p:cNvPr name="Group 35" id="35"/>
          <p:cNvGrpSpPr/>
          <p:nvPr/>
        </p:nvGrpSpPr>
        <p:grpSpPr>
          <a:xfrm rot="0">
            <a:off x="3555711" y="1955231"/>
            <a:ext cx="2243032" cy="57150"/>
            <a:chOff x="0" y="0"/>
            <a:chExt cx="2990709" cy="76200"/>
          </a:xfrm>
        </p:grpSpPr>
        <p:sp>
          <p:nvSpPr>
            <p:cNvPr name="Freeform 36" id="36"/>
            <p:cNvSpPr/>
            <p:nvPr/>
          </p:nvSpPr>
          <p:spPr>
            <a:xfrm flipH="false" flipV="false" rot="0">
              <a:off x="25146" y="0"/>
              <a:ext cx="2940304" cy="76200"/>
            </a:xfrm>
            <a:custGeom>
              <a:avLst/>
              <a:gdLst/>
              <a:ahLst/>
              <a:cxnLst/>
              <a:rect r="r" b="b" t="t" l="l"/>
              <a:pathLst>
                <a:path h="76200" w="2940304">
                  <a:moveTo>
                    <a:pt x="0" y="25400"/>
                  </a:moveTo>
                  <a:lnTo>
                    <a:pt x="2939923" y="0"/>
                  </a:lnTo>
                  <a:lnTo>
                    <a:pt x="2940304" y="50800"/>
                  </a:lnTo>
                  <a:lnTo>
                    <a:pt x="508" y="76200"/>
                  </a:lnTo>
                  <a:close/>
                </a:path>
              </a:pathLst>
            </a:custGeom>
            <a:solidFill>
              <a:srgbClr val="FFC331"/>
            </a:solidFill>
          </p:spPr>
        </p:sp>
      </p:gr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7614444" y="31081"/>
            <a:ext cx="10673556" cy="5307151"/>
            <a:chOff x="0" y="0"/>
            <a:chExt cx="14231408" cy="7076201"/>
          </a:xfrm>
        </p:grpSpPr>
        <p:sp>
          <p:nvSpPr>
            <p:cNvPr name="Freeform 5" id="5"/>
            <p:cNvSpPr/>
            <p:nvPr/>
          </p:nvSpPr>
          <p:spPr>
            <a:xfrm flipH="false" flipV="false" rot="0">
              <a:off x="0" y="0"/>
              <a:ext cx="14231365" cy="7076186"/>
            </a:xfrm>
            <a:custGeom>
              <a:avLst/>
              <a:gdLst/>
              <a:ahLst/>
              <a:cxnLst/>
              <a:rect r="r" b="b" t="t" l="l"/>
              <a:pathLst>
                <a:path h="7076186" w="14231365">
                  <a:moveTo>
                    <a:pt x="0" y="0"/>
                  </a:moveTo>
                  <a:lnTo>
                    <a:pt x="14231365" y="0"/>
                  </a:lnTo>
                  <a:lnTo>
                    <a:pt x="14231365" y="7076186"/>
                  </a:lnTo>
                  <a:lnTo>
                    <a:pt x="0" y="7076186"/>
                  </a:lnTo>
                  <a:lnTo>
                    <a:pt x="0" y="0"/>
                  </a:lnTo>
                  <a:close/>
                </a:path>
              </a:pathLst>
            </a:custGeom>
            <a:blipFill>
              <a:blip r:embed="rId3"/>
              <a:stretch>
                <a:fillRect l="-98" t="0" r="-98" b="0"/>
              </a:stretch>
            </a:blipFill>
          </p:spPr>
        </p:sp>
      </p:grpSp>
      <p:grpSp>
        <p:nvGrpSpPr>
          <p:cNvPr name="Group 6" id="6"/>
          <p:cNvGrpSpPr/>
          <p:nvPr/>
        </p:nvGrpSpPr>
        <p:grpSpPr>
          <a:xfrm rot="0">
            <a:off x="7613015" y="5505444"/>
            <a:ext cx="10674985" cy="4710598"/>
            <a:chOff x="0" y="0"/>
            <a:chExt cx="14233313" cy="6280797"/>
          </a:xfrm>
        </p:grpSpPr>
        <p:sp>
          <p:nvSpPr>
            <p:cNvPr name="Freeform 7" id="7"/>
            <p:cNvSpPr/>
            <p:nvPr/>
          </p:nvSpPr>
          <p:spPr>
            <a:xfrm flipH="false" flipV="false" rot="0">
              <a:off x="0" y="0"/>
              <a:ext cx="14233271" cy="6280785"/>
            </a:xfrm>
            <a:custGeom>
              <a:avLst/>
              <a:gdLst/>
              <a:ahLst/>
              <a:cxnLst/>
              <a:rect r="r" b="b" t="t" l="l"/>
              <a:pathLst>
                <a:path h="6280785" w="14233271">
                  <a:moveTo>
                    <a:pt x="0" y="0"/>
                  </a:moveTo>
                  <a:lnTo>
                    <a:pt x="14233271" y="0"/>
                  </a:lnTo>
                  <a:lnTo>
                    <a:pt x="14233271" y="6280785"/>
                  </a:lnTo>
                  <a:lnTo>
                    <a:pt x="0" y="6280785"/>
                  </a:lnTo>
                  <a:lnTo>
                    <a:pt x="0" y="0"/>
                  </a:lnTo>
                  <a:close/>
                </a:path>
              </a:pathLst>
            </a:custGeom>
            <a:blipFill>
              <a:blip r:embed="rId4"/>
              <a:stretch>
                <a:fillRect l="-4987" t="0" r="-4987" b="0"/>
              </a:stretch>
            </a:blipFill>
          </p:spPr>
        </p:sp>
      </p:grpSp>
      <p:grpSp>
        <p:nvGrpSpPr>
          <p:cNvPr name="Group 8" id="8"/>
          <p:cNvGrpSpPr/>
          <p:nvPr/>
        </p:nvGrpSpPr>
        <p:grpSpPr>
          <a:xfrm rot="0">
            <a:off x="1362068" y="5338232"/>
            <a:ext cx="6250947" cy="1545167"/>
            <a:chOff x="0" y="0"/>
            <a:chExt cx="8334596" cy="2060223"/>
          </a:xfrm>
        </p:grpSpPr>
        <p:sp>
          <p:nvSpPr>
            <p:cNvPr name="Freeform 9" id="9"/>
            <p:cNvSpPr/>
            <p:nvPr/>
          </p:nvSpPr>
          <p:spPr>
            <a:xfrm flipH="false" flipV="false" rot="0">
              <a:off x="0" y="0"/>
              <a:ext cx="8334596" cy="2060223"/>
            </a:xfrm>
            <a:custGeom>
              <a:avLst/>
              <a:gdLst/>
              <a:ahLst/>
              <a:cxnLst/>
              <a:rect r="r" b="b" t="t" l="l"/>
              <a:pathLst>
                <a:path h="2060223" w="8334596">
                  <a:moveTo>
                    <a:pt x="0" y="0"/>
                  </a:moveTo>
                  <a:lnTo>
                    <a:pt x="8334596" y="0"/>
                  </a:lnTo>
                  <a:lnTo>
                    <a:pt x="8334596" y="2060223"/>
                  </a:lnTo>
                  <a:lnTo>
                    <a:pt x="0" y="2060223"/>
                  </a:lnTo>
                  <a:close/>
                </a:path>
              </a:pathLst>
            </a:custGeom>
            <a:solidFill>
              <a:srgbClr val="000000">
                <a:alpha val="0"/>
              </a:srgbClr>
            </a:solidFill>
          </p:spPr>
        </p:sp>
        <p:sp>
          <p:nvSpPr>
            <p:cNvPr name="TextBox 10" id="10"/>
            <p:cNvSpPr txBox="true"/>
            <p:nvPr/>
          </p:nvSpPr>
          <p:spPr>
            <a:xfrm>
              <a:off x="0" y="-219075"/>
              <a:ext cx="8334596" cy="2279298"/>
            </a:xfrm>
            <a:prstGeom prst="rect">
              <a:avLst/>
            </a:prstGeom>
          </p:spPr>
          <p:txBody>
            <a:bodyPr anchor="t" rtlCol="false" tIns="0" lIns="0" bIns="0" rIns="0"/>
            <a:lstStyle/>
            <a:p>
              <a:pPr algn="l">
                <a:lnSpc>
                  <a:spcPts val="6299"/>
                </a:lnSpc>
              </a:pPr>
              <a:r>
                <a:rPr lang="en-US" sz="4000">
                  <a:solidFill>
                    <a:srgbClr val="FFFFFF"/>
                  </a:solidFill>
                  <a:latin typeface="Arial"/>
                  <a:ea typeface="Arial"/>
                  <a:cs typeface="Arial"/>
                  <a:sym typeface="Arial"/>
                </a:rPr>
                <a:t>4.1.2 Trang đăng ký và đăng nhập</a:t>
              </a:r>
            </a:p>
          </p:txBody>
        </p:sp>
      </p:grpSp>
      <p:grpSp>
        <p:nvGrpSpPr>
          <p:cNvPr name="Group 11" id="11"/>
          <p:cNvGrpSpPr/>
          <p:nvPr/>
        </p:nvGrpSpPr>
        <p:grpSpPr>
          <a:xfrm rot="0">
            <a:off x="0" y="31491"/>
            <a:ext cx="6044951" cy="3243067"/>
            <a:chOff x="0" y="0"/>
            <a:chExt cx="8059935" cy="4324089"/>
          </a:xfrm>
        </p:grpSpPr>
        <p:sp>
          <p:nvSpPr>
            <p:cNvPr name="Freeform 12" id="12"/>
            <p:cNvSpPr/>
            <p:nvPr/>
          </p:nvSpPr>
          <p:spPr>
            <a:xfrm flipH="false" flipV="false" rot="0">
              <a:off x="0" y="0"/>
              <a:ext cx="8059934" cy="4324089"/>
            </a:xfrm>
            <a:custGeom>
              <a:avLst/>
              <a:gdLst/>
              <a:ahLst/>
              <a:cxnLst/>
              <a:rect r="r" b="b" t="t" l="l"/>
              <a:pathLst>
                <a:path h="4324089" w="8059934">
                  <a:moveTo>
                    <a:pt x="0" y="0"/>
                  </a:moveTo>
                  <a:lnTo>
                    <a:pt x="8059934" y="0"/>
                  </a:lnTo>
                  <a:lnTo>
                    <a:pt x="8059934" y="4324089"/>
                  </a:lnTo>
                  <a:lnTo>
                    <a:pt x="0" y="4324089"/>
                  </a:lnTo>
                  <a:close/>
                </a:path>
              </a:pathLst>
            </a:custGeom>
            <a:solidFill>
              <a:srgbClr val="000000">
                <a:alpha val="0"/>
              </a:srgbClr>
            </a:solidFill>
          </p:spPr>
        </p:sp>
        <p:sp>
          <p:nvSpPr>
            <p:cNvPr name="TextBox 13" id="13"/>
            <p:cNvSpPr txBox="true"/>
            <p:nvPr/>
          </p:nvSpPr>
          <p:spPr>
            <a:xfrm>
              <a:off x="0" y="-285750"/>
              <a:ext cx="8059935" cy="4609839"/>
            </a:xfrm>
            <a:prstGeom prst="rect">
              <a:avLst/>
            </a:prstGeom>
          </p:spPr>
          <p:txBody>
            <a:bodyPr anchor="t" rtlCol="false" tIns="0" lIns="0" bIns="0" rIns="0"/>
            <a:lstStyle/>
            <a:p>
              <a:pPr algn="ctr">
                <a:lnSpc>
                  <a:spcPts val="8729"/>
                </a:lnSpc>
              </a:pPr>
              <a:r>
                <a:rPr lang="en-US" sz="5819" b="true">
                  <a:solidFill>
                    <a:srgbClr val="FFC000"/>
                  </a:solidFill>
                  <a:latin typeface="Arial Bold"/>
                  <a:ea typeface="Arial Bold"/>
                  <a:cs typeface="Arial Bold"/>
                  <a:sym typeface="Arial Bold"/>
                </a:rPr>
                <a:t>CHƯƠNG 4:  KẾT QUẢ NGHIÊN CỨU </a:t>
              </a:r>
            </a:p>
          </p:txBody>
        </p:sp>
      </p:grpSp>
      <p:grpSp>
        <p:nvGrpSpPr>
          <p:cNvPr name="Group 14" id="14"/>
          <p:cNvGrpSpPr/>
          <p:nvPr/>
        </p:nvGrpSpPr>
        <p:grpSpPr>
          <a:xfrm rot="0">
            <a:off x="737682" y="3635995"/>
            <a:ext cx="4526045" cy="1444625"/>
            <a:chOff x="0" y="0"/>
            <a:chExt cx="6034727" cy="1926167"/>
          </a:xfrm>
        </p:grpSpPr>
        <p:sp>
          <p:nvSpPr>
            <p:cNvPr name="Freeform 15" id="15"/>
            <p:cNvSpPr/>
            <p:nvPr/>
          </p:nvSpPr>
          <p:spPr>
            <a:xfrm flipH="false" flipV="false" rot="0">
              <a:off x="0" y="0"/>
              <a:ext cx="6034727" cy="1926167"/>
            </a:xfrm>
            <a:custGeom>
              <a:avLst/>
              <a:gdLst/>
              <a:ahLst/>
              <a:cxnLst/>
              <a:rect r="r" b="b" t="t" l="l"/>
              <a:pathLst>
                <a:path h="1926167" w="6034727">
                  <a:moveTo>
                    <a:pt x="0" y="0"/>
                  </a:moveTo>
                  <a:lnTo>
                    <a:pt x="6034727" y="0"/>
                  </a:lnTo>
                  <a:lnTo>
                    <a:pt x="6034727" y="1926167"/>
                  </a:lnTo>
                  <a:lnTo>
                    <a:pt x="0" y="1926167"/>
                  </a:lnTo>
                  <a:close/>
                </a:path>
              </a:pathLst>
            </a:custGeom>
            <a:solidFill>
              <a:srgbClr val="000000">
                <a:alpha val="0"/>
              </a:srgbClr>
            </a:solidFill>
          </p:spPr>
        </p:sp>
        <p:sp>
          <p:nvSpPr>
            <p:cNvPr name="TextBox 16" id="16"/>
            <p:cNvSpPr txBox="true"/>
            <p:nvPr/>
          </p:nvSpPr>
          <p:spPr>
            <a:xfrm>
              <a:off x="0" y="-66675"/>
              <a:ext cx="6034727" cy="1992842"/>
            </a:xfrm>
            <a:prstGeom prst="rect">
              <a:avLst/>
            </a:prstGeom>
          </p:spPr>
          <p:txBody>
            <a:bodyPr anchor="t" rtlCol="false" tIns="0" lIns="0" bIns="0" rIns="0"/>
            <a:lstStyle/>
            <a:p>
              <a:pPr algn="l">
                <a:lnSpc>
                  <a:spcPts val="5648"/>
                </a:lnSpc>
              </a:pPr>
              <a:r>
                <a:rPr lang="en-US" sz="4999" b="true">
                  <a:solidFill>
                    <a:srgbClr val="FFFFFF"/>
                  </a:solidFill>
                  <a:latin typeface="Arial Bold"/>
                  <a:ea typeface="Arial Bold"/>
                  <a:cs typeface="Arial Bold"/>
                  <a:sym typeface="Arial Bold"/>
                </a:rPr>
                <a:t>4.1 GIAO DIỆN NGƯỜI DÙNG</a:t>
              </a:r>
            </a:p>
          </p:txBody>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2657" y="20605"/>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7308348" y="0"/>
            <a:ext cx="10979652" cy="5083172"/>
            <a:chOff x="0" y="0"/>
            <a:chExt cx="14639536" cy="6777563"/>
          </a:xfrm>
        </p:grpSpPr>
        <p:sp>
          <p:nvSpPr>
            <p:cNvPr name="Freeform 5" id="5"/>
            <p:cNvSpPr/>
            <p:nvPr/>
          </p:nvSpPr>
          <p:spPr>
            <a:xfrm flipH="false" flipV="false" rot="0">
              <a:off x="0" y="0"/>
              <a:ext cx="14639544" cy="6777609"/>
            </a:xfrm>
            <a:custGeom>
              <a:avLst/>
              <a:gdLst/>
              <a:ahLst/>
              <a:cxnLst/>
              <a:rect r="r" b="b" t="t" l="l"/>
              <a:pathLst>
                <a:path h="6777609" w="14639544">
                  <a:moveTo>
                    <a:pt x="0" y="0"/>
                  </a:moveTo>
                  <a:lnTo>
                    <a:pt x="14639544" y="0"/>
                  </a:lnTo>
                  <a:lnTo>
                    <a:pt x="14639544" y="6777609"/>
                  </a:lnTo>
                  <a:lnTo>
                    <a:pt x="0" y="6777609"/>
                  </a:lnTo>
                  <a:lnTo>
                    <a:pt x="0" y="0"/>
                  </a:lnTo>
                  <a:close/>
                </a:path>
              </a:pathLst>
            </a:custGeom>
            <a:blipFill>
              <a:blip r:embed="rId3"/>
              <a:stretch>
                <a:fillRect l="-5611" t="0" r="-5611" b="0"/>
              </a:stretch>
            </a:blipFill>
          </p:spPr>
        </p:sp>
      </p:grpSp>
      <p:grpSp>
        <p:nvGrpSpPr>
          <p:cNvPr name="Group 6" id="6"/>
          <p:cNvGrpSpPr/>
          <p:nvPr/>
        </p:nvGrpSpPr>
        <p:grpSpPr>
          <a:xfrm rot="0">
            <a:off x="7308348" y="5289808"/>
            <a:ext cx="10979652" cy="4997192"/>
            <a:chOff x="0" y="0"/>
            <a:chExt cx="14639536" cy="6662923"/>
          </a:xfrm>
        </p:grpSpPr>
        <p:sp>
          <p:nvSpPr>
            <p:cNvPr name="Freeform 7" id="7"/>
            <p:cNvSpPr/>
            <p:nvPr/>
          </p:nvSpPr>
          <p:spPr>
            <a:xfrm flipH="false" flipV="false" rot="0">
              <a:off x="0" y="0"/>
              <a:ext cx="14639544" cy="6662928"/>
            </a:xfrm>
            <a:custGeom>
              <a:avLst/>
              <a:gdLst/>
              <a:ahLst/>
              <a:cxnLst/>
              <a:rect r="r" b="b" t="t" l="l"/>
              <a:pathLst>
                <a:path h="6662928" w="14639544">
                  <a:moveTo>
                    <a:pt x="0" y="0"/>
                  </a:moveTo>
                  <a:lnTo>
                    <a:pt x="14639544" y="0"/>
                  </a:lnTo>
                  <a:lnTo>
                    <a:pt x="14639544" y="6662928"/>
                  </a:lnTo>
                  <a:lnTo>
                    <a:pt x="0" y="6662928"/>
                  </a:lnTo>
                  <a:lnTo>
                    <a:pt x="0" y="0"/>
                  </a:lnTo>
                  <a:close/>
                </a:path>
              </a:pathLst>
            </a:custGeom>
            <a:blipFill>
              <a:blip r:embed="rId4"/>
              <a:stretch>
                <a:fillRect l="-2102" t="0" r="-2102" b="0"/>
              </a:stretch>
            </a:blipFill>
          </p:spPr>
        </p:sp>
      </p:grpSp>
      <p:grpSp>
        <p:nvGrpSpPr>
          <p:cNvPr name="Group 8" id="8"/>
          <p:cNvGrpSpPr/>
          <p:nvPr/>
        </p:nvGrpSpPr>
        <p:grpSpPr>
          <a:xfrm rot="0">
            <a:off x="1295400" y="5521838"/>
            <a:ext cx="5717547" cy="1530612"/>
            <a:chOff x="0" y="0"/>
            <a:chExt cx="7623396" cy="2040816"/>
          </a:xfrm>
        </p:grpSpPr>
        <p:sp>
          <p:nvSpPr>
            <p:cNvPr name="Freeform 9" id="9"/>
            <p:cNvSpPr/>
            <p:nvPr/>
          </p:nvSpPr>
          <p:spPr>
            <a:xfrm flipH="false" flipV="false" rot="0">
              <a:off x="0" y="0"/>
              <a:ext cx="7623396" cy="2040816"/>
            </a:xfrm>
            <a:custGeom>
              <a:avLst/>
              <a:gdLst/>
              <a:ahLst/>
              <a:cxnLst/>
              <a:rect r="r" b="b" t="t" l="l"/>
              <a:pathLst>
                <a:path h="2040816" w="7623396">
                  <a:moveTo>
                    <a:pt x="0" y="0"/>
                  </a:moveTo>
                  <a:lnTo>
                    <a:pt x="7623396" y="0"/>
                  </a:lnTo>
                  <a:lnTo>
                    <a:pt x="7623396" y="2040816"/>
                  </a:lnTo>
                  <a:lnTo>
                    <a:pt x="0" y="2040816"/>
                  </a:lnTo>
                  <a:close/>
                </a:path>
              </a:pathLst>
            </a:custGeom>
            <a:solidFill>
              <a:srgbClr val="000000">
                <a:alpha val="0"/>
              </a:srgbClr>
            </a:solidFill>
          </p:spPr>
        </p:sp>
        <p:sp>
          <p:nvSpPr>
            <p:cNvPr name="TextBox 10" id="10"/>
            <p:cNvSpPr txBox="true"/>
            <p:nvPr/>
          </p:nvSpPr>
          <p:spPr>
            <a:xfrm>
              <a:off x="0" y="-219075"/>
              <a:ext cx="7623396" cy="2259891"/>
            </a:xfrm>
            <a:prstGeom prst="rect">
              <a:avLst/>
            </a:prstGeom>
          </p:spPr>
          <p:txBody>
            <a:bodyPr anchor="t" rtlCol="false" tIns="0" lIns="0" bIns="0" rIns="0"/>
            <a:lstStyle/>
            <a:p>
              <a:pPr algn="l">
                <a:lnSpc>
                  <a:spcPts val="6299"/>
                </a:lnSpc>
              </a:pPr>
              <a:r>
                <a:rPr lang="en-US" sz="4000">
                  <a:solidFill>
                    <a:srgbClr val="FFFFFF"/>
                  </a:solidFill>
                  <a:latin typeface="Arial"/>
                  <a:ea typeface="Arial"/>
                  <a:cs typeface="Arial"/>
                  <a:sym typeface="Arial"/>
                </a:rPr>
                <a:t>4.1.3 Trang kết quả tìm kiếm và giới thiệu</a:t>
              </a:r>
            </a:p>
          </p:txBody>
        </p:sp>
      </p:grpSp>
      <p:grpSp>
        <p:nvGrpSpPr>
          <p:cNvPr name="Group 11" id="11"/>
          <p:cNvGrpSpPr/>
          <p:nvPr/>
        </p:nvGrpSpPr>
        <p:grpSpPr>
          <a:xfrm rot="0">
            <a:off x="0" y="31491"/>
            <a:ext cx="6044951" cy="3243067"/>
            <a:chOff x="0" y="0"/>
            <a:chExt cx="8059935" cy="4324089"/>
          </a:xfrm>
        </p:grpSpPr>
        <p:sp>
          <p:nvSpPr>
            <p:cNvPr name="Freeform 12" id="12"/>
            <p:cNvSpPr/>
            <p:nvPr/>
          </p:nvSpPr>
          <p:spPr>
            <a:xfrm flipH="false" flipV="false" rot="0">
              <a:off x="0" y="0"/>
              <a:ext cx="8059934" cy="4324089"/>
            </a:xfrm>
            <a:custGeom>
              <a:avLst/>
              <a:gdLst/>
              <a:ahLst/>
              <a:cxnLst/>
              <a:rect r="r" b="b" t="t" l="l"/>
              <a:pathLst>
                <a:path h="4324089" w="8059934">
                  <a:moveTo>
                    <a:pt x="0" y="0"/>
                  </a:moveTo>
                  <a:lnTo>
                    <a:pt x="8059934" y="0"/>
                  </a:lnTo>
                  <a:lnTo>
                    <a:pt x="8059934" y="4324089"/>
                  </a:lnTo>
                  <a:lnTo>
                    <a:pt x="0" y="4324089"/>
                  </a:lnTo>
                  <a:close/>
                </a:path>
              </a:pathLst>
            </a:custGeom>
            <a:solidFill>
              <a:srgbClr val="000000">
                <a:alpha val="0"/>
              </a:srgbClr>
            </a:solidFill>
          </p:spPr>
        </p:sp>
        <p:sp>
          <p:nvSpPr>
            <p:cNvPr name="TextBox 13" id="13"/>
            <p:cNvSpPr txBox="true"/>
            <p:nvPr/>
          </p:nvSpPr>
          <p:spPr>
            <a:xfrm>
              <a:off x="0" y="-285750"/>
              <a:ext cx="8059935" cy="4609839"/>
            </a:xfrm>
            <a:prstGeom prst="rect">
              <a:avLst/>
            </a:prstGeom>
          </p:spPr>
          <p:txBody>
            <a:bodyPr anchor="t" rtlCol="false" tIns="0" lIns="0" bIns="0" rIns="0"/>
            <a:lstStyle/>
            <a:p>
              <a:pPr algn="ctr">
                <a:lnSpc>
                  <a:spcPts val="8729"/>
                </a:lnSpc>
              </a:pPr>
              <a:r>
                <a:rPr lang="en-US" sz="5819" b="true">
                  <a:solidFill>
                    <a:srgbClr val="FFC000"/>
                  </a:solidFill>
                  <a:latin typeface="Arial Bold"/>
                  <a:ea typeface="Arial Bold"/>
                  <a:cs typeface="Arial Bold"/>
                  <a:sym typeface="Arial Bold"/>
                </a:rPr>
                <a:t>CHƯƠNG 4:  KẾT QUẢ NGHIÊN CỨU </a:t>
              </a:r>
            </a:p>
          </p:txBody>
        </p:sp>
      </p:grpSp>
      <p:grpSp>
        <p:nvGrpSpPr>
          <p:cNvPr name="Group 14" id="14"/>
          <p:cNvGrpSpPr/>
          <p:nvPr/>
        </p:nvGrpSpPr>
        <p:grpSpPr>
          <a:xfrm rot="0">
            <a:off x="759453" y="3839740"/>
            <a:ext cx="4526045" cy="1444625"/>
            <a:chOff x="0" y="0"/>
            <a:chExt cx="6034727" cy="1926167"/>
          </a:xfrm>
        </p:grpSpPr>
        <p:sp>
          <p:nvSpPr>
            <p:cNvPr name="Freeform 15" id="15"/>
            <p:cNvSpPr/>
            <p:nvPr/>
          </p:nvSpPr>
          <p:spPr>
            <a:xfrm flipH="false" flipV="false" rot="0">
              <a:off x="0" y="0"/>
              <a:ext cx="6034727" cy="1926167"/>
            </a:xfrm>
            <a:custGeom>
              <a:avLst/>
              <a:gdLst/>
              <a:ahLst/>
              <a:cxnLst/>
              <a:rect r="r" b="b" t="t" l="l"/>
              <a:pathLst>
                <a:path h="1926167" w="6034727">
                  <a:moveTo>
                    <a:pt x="0" y="0"/>
                  </a:moveTo>
                  <a:lnTo>
                    <a:pt x="6034727" y="0"/>
                  </a:lnTo>
                  <a:lnTo>
                    <a:pt x="6034727" y="1926167"/>
                  </a:lnTo>
                  <a:lnTo>
                    <a:pt x="0" y="1926167"/>
                  </a:lnTo>
                  <a:close/>
                </a:path>
              </a:pathLst>
            </a:custGeom>
            <a:solidFill>
              <a:srgbClr val="000000">
                <a:alpha val="0"/>
              </a:srgbClr>
            </a:solidFill>
          </p:spPr>
        </p:sp>
        <p:sp>
          <p:nvSpPr>
            <p:cNvPr name="TextBox 16" id="16"/>
            <p:cNvSpPr txBox="true"/>
            <p:nvPr/>
          </p:nvSpPr>
          <p:spPr>
            <a:xfrm>
              <a:off x="0" y="-66675"/>
              <a:ext cx="6034727" cy="1992842"/>
            </a:xfrm>
            <a:prstGeom prst="rect">
              <a:avLst/>
            </a:prstGeom>
          </p:spPr>
          <p:txBody>
            <a:bodyPr anchor="t" rtlCol="false" tIns="0" lIns="0" bIns="0" rIns="0"/>
            <a:lstStyle/>
            <a:p>
              <a:pPr algn="l">
                <a:lnSpc>
                  <a:spcPts val="5648"/>
                </a:lnSpc>
              </a:pPr>
              <a:r>
                <a:rPr lang="en-US" sz="4999" b="true">
                  <a:solidFill>
                    <a:srgbClr val="FFFFFF"/>
                  </a:solidFill>
                  <a:latin typeface="Arial Bold"/>
                  <a:ea typeface="Arial Bold"/>
                  <a:cs typeface="Arial Bold"/>
                  <a:sym typeface="Arial Bold"/>
                </a:rPr>
                <a:t>4.1 GIAO DIỆN NGƯỜI DÙNG</a:t>
              </a:r>
            </a:p>
          </p:txBody>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7124499" y="31490"/>
            <a:ext cx="10934901" cy="5035621"/>
            <a:chOff x="0" y="0"/>
            <a:chExt cx="14579868" cy="6714161"/>
          </a:xfrm>
        </p:grpSpPr>
        <p:sp>
          <p:nvSpPr>
            <p:cNvPr name="Freeform 5" id="5"/>
            <p:cNvSpPr/>
            <p:nvPr/>
          </p:nvSpPr>
          <p:spPr>
            <a:xfrm flipH="false" flipV="false" rot="0">
              <a:off x="0" y="0"/>
              <a:ext cx="14579854" cy="6714109"/>
            </a:xfrm>
            <a:custGeom>
              <a:avLst/>
              <a:gdLst/>
              <a:ahLst/>
              <a:cxnLst/>
              <a:rect r="r" b="b" t="t" l="l"/>
              <a:pathLst>
                <a:path h="6714109" w="14579854">
                  <a:moveTo>
                    <a:pt x="0" y="0"/>
                  </a:moveTo>
                  <a:lnTo>
                    <a:pt x="14579854" y="0"/>
                  </a:lnTo>
                  <a:lnTo>
                    <a:pt x="14579854" y="6714109"/>
                  </a:lnTo>
                  <a:lnTo>
                    <a:pt x="0" y="6714109"/>
                  </a:lnTo>
                  <a:lnTo>
                    <a:pt x="0" y="0"/>
                  </a:lnTo>
                  <a:close/>
                </a:path>
              </a:pathLst>
            </a:custGeom>
            <a:blipFill>
              <a:blip r:embed="rId3"/>
              <a:stretch>
                <a:fillRect l="-5814" t="0" r="-5814" b="0"/>
              </a:stretch>
            </a:blipFill>
          </p:spPr>
        </p:sp>
      </p:grpSp>
      <p:grpSp>
        <p:nvGrpSpPr>
          <p:cNvPr name="Group 6" id="6"/>
          <p:cNvGrpSpPr/>
          <p:nvPr/>
        </p:nvGrpSpPr>
        <p:grpSpPr>
          <a:xfrm rot="0">
            <a:off x="7124499" y="5219888"/>
            <a:ext cx="10934901" cy="4800412"/>
            <a:chOff x="0" y="0"/>
            <a:chExt cx="14579868" cy="6400549"/>
          </a:xfrm>
        </p:grpSpPr>
        <p:sp>
          <p:nvSpPr>
            <p:cNvPr name="Freeform 7" id="7"/>
            <p:cNvSpPr/>
            <p:nvPr/>
          </p:nvSpPr>
          <p:spPr>
            <a:xfrm flipH="false" flipV="false" rot="0">
              <a:off x="0" y="0"/>
              <a:ext cx="14579854" cy="6400546"/>
            </a:xfrm>
            <a:custGeom>
              <a:avLst/>
              <a:gdLst/>
              <a:ahLst/>
              <a:cxnLst/>
              <a:rect r="r" b="b" t="t" l="l"/>
              <a:pathLst>
                <a:path h="6400546" w="14579854">
                  <a:moveTo>
                    <a:pt x="0" y="0"/>
                  </a:moveTo>
                  <a:lnTo>
                    <a:pt x="14579854" y="0"/>
                  </a:lnTo>
                  <a:lnTo>
                    <a:pt x="14579854" y="6400546"/>
                  </a:lnTo>
                  <a:lnTo>
                    <a:pt x="0" y="6400546"/>
                  </a:lnTo>
                  <a:lnTo>
                    <a:pt x="0" y="0"/>
                  </a:lnTo>
                  <a:close/>
                </a:path>
              </a:pathLst>
            </a:custGeom>
            <a:blipFill>
              <a:blip r:embed="rId4"/>
              <a:stretch>
                <a:fillRect l="0" t="-191" r="0" b="-191"/>
              </a:stretch>
            </a:blipFill>
          </p:spPr>
        </p:sp>
      </p:grpSp>
      <p:grpSp>
        <p:nvGrpSpPr>
          <p:cNvPr name="Group 8" id="8"/>
          <p:cNvGrpSpPr/>
          <p:nvPr/>
        </p:nvGrpSpPr>
        <p:grpSpPr>
          <a:xfrm rot="0">
            <a:off x="1371600" y="5642382"/>
            <a:ext cx="5285498" cy="1545167"/>
            <a:chOff x="0" y="0"/>
            <a:chExt cx="7047331" cy="2060223"/>
          </a:xfrm>
        </p:grpSpPr>
        <p:sp>
          <p:nvSpPr>
            <p:cNvPr name="Freeform 9" id="9"/>
            <p:cNvSpPr/>
            <p:nvPr/>
          </p:nvSpPr>
          <p:spPr>
            <a:xfrm flipH="false" flipV="false" rot="0">
              <a:off x="0" y="0"/>
              <a:ext cx="7047330" cy="2060223"/>
            </a:xfrm>
            <a:custGeom>
              <a:avLst/>
              <a:gdLst/>
              <a:ahLst/>
              <a:cxnLst/>
              <a:rect r="r" b="b" t="t" l="l"/>
              <a:pathLst>
                <a:path h="2060223" w="7047330">
                  <a:moveTo>
                    <a:pt x="0" y="0"/>
                  </a:moveTo>
                  <a:lnTo>
                    <a:pt x="7047330" y="0"/>
                  </a:lnTo>
                  <a:lnTo>
                    <a:pt x="7047330" y="2060223"/>
                  </a:lnTo>
                  <a:lnTo>
                    <a:pt x="0" y="2060223"/>
                  </a:lnTo>
                  <a:close/>
                </a:path>
              </a:pathLst>
            </a:custGeom>
            <a:solidFill>
              <a:srgbClr val="000000">
                <a:alpha val="0"/>
              </a:srgbClr>
            </a:solidFill>
          </p:spPr>
        </p:sp>
        <p:sp>
          <p:nvSpPr>
            <p:cNvPr name="TextBox 10" id="10"/>
            <p:cNvSpPr txBox="true"/>
            <p:nvPr/>
          </p:nvSpPr>
          <p:spPr>
            <a:xfrm>
              <a:off x="0" y="-171450"/>
              <a:ext cx="7047331" cy="2231673"/>
            </a:xfrm>
            <a:prstGeom prst="rect">
              <a:avLst/>
            </a:prstGeom>
          </p:spPr>
          <p:txBody>
            <a:bodyPr anchor="t" rtlCol="false" tIns="0" lIns="0" bIns="0" rIns="0"/>
            <a:lstStyle/>
            <a:p>
              <a:pPr algn="l">
                <a:lnSpc>
                  <a:spcPts val="6298"/>
                </a:lnSpc>
              </a:pPr>
              <a:r>
                <a:rPr lang="en-US" sz="4500">
                  <a:solidFill>
                    <a:srgbClr val="FFFFFF"/>
                  </a:solidFill>
                  <a:latin typeface="Arial"/>
                  <a:ea typeface="Arial"/>
                  <a:cs typeface="Arial"/>
                  <a:sym typeface="Arial"/>
                </a:rPr>
                <a:t>4.1.4 Trang sản phẩm và giỏ hàng</a:t>
              </a:r>
            </a:p>
          </p:txBody>
        </p:sp>
      </p:grpSp>
      <p:grpSp>
        <p:nvGrpSpPr>
          <p:cNvPr name="Group 11" id="11"/>
          <p:cNvGrpSpPr/>
          <p:nvPr/>
        </p:nvGrpSpPr>
        <p:grpSpPr>
          <a:xfrm rot="0">
            <a:off x="0" y="31491"/>
            <a:ext cx="6044951" cy="3243067"/>
            <a:chOff x="0" y="0"/>
            <a:chExt cx="8059935" cy="4324089"/>
          </a:xfrm>
        </p:grpSpPr>
        <p:sp>
          <p:nvSpPr>
            <p:cNvPr name="Freeform 12" id="12"/>
            <p:cNvSpPr/>
            <p:nvPr/>
          </p:nvSpPr>
          <p:spPr>
            <a:xfrm flipH="false" flipV="false" rot="0">
              <a:off x="0" y="0"/>
              <a:ext cx="8059934" cy="4324089"/>
            </a:xfrm>
            <a:custGeom>
              <a:avLst/>
              <a:gdLst/>
              <a:ahLst/>
              <a:cxnLst/>
              <a:rect r="r" b="b" t="t" l="l"/>
              <a:pathLst>
                <a:path h="4324089" w="8059934">
                  <a:moveTo>
                    <a:pt x="0" y="0"/>
                  </a:moveTo>
                  <a:lnTo>
                    <a:pt x="8059934" y="0"/>
                  </a:lnTo>
                  <a:lnTo>
                    <a:pt x="8059934" y="4324089"/>
                  </a:lnTo>
                  <a:lnTo>
                    <a:pt x="0" y="4324089"/>
                  </a:lnTo>
                  <a:close/>
                </a:path>
              </a:pathLst>
            </a:custGeom>
            <a:solidFill>
              <a:srgbClr val="000000">
                <a:alpha val="0"/>
              </a:srgbClr>
            </a:solidFill>
          </p:spPr>
        </p:sp>
        <p:sp>
          <p:nvSpPr>
            <p:cNvPr name="TextBox 13" id="13"/>
            <p:cNvSpPr txBox="true"/>
            <p:nvPr/>
          </p:nvSpPr>
          <p:spPr>
            <a:xfrm>
              <a:off x="0" y="-285750"/>
              <a:ext cx="8059935" cy="4609839"/>
            </a:xfrm>
            <a:prstGeom prst="rect">
              <a:avLst/>
            </a:prstGeom>
          </p:spPr>
          <p:txBody>
            <a:bodyPr anchor="t" rtlCol="false" tIns="0" lIns="0" bIns="0" rIns="0"/>
            <a:lstStyle/>
            <a:p>
              <a:pPr algn="ctr">
                <a:lnSpc>
                  <a:spcPts val="8729"/>
                </a:lnSpc>
              </a:pPr>
              <a:r>
                <a:rPr lang="en-US" sz="5819" b="true">
                  <a:solidFill>
                    <a:srgbClr val="FFC000"/>
                  </a:solidFill>
                  <a:latin typeface="Arial Bold"/>
                  <a:ea typeface="Arial Bold"/>
                  <a:cs typeface="Arial Bold"/>
                  <a:sym typeface="Arial Bold"/>
                </a:rPr>
                <a:t>CHƯƠNG 4:  KẾT QUẢ NGHIÊN CỨU </a:t>
              </a:r>
            </a:p>
          </p:txBody>
        </p:sp>
      </p:grpSp>
      <p:grpSp>
        <p:nvGrpSpPr>
          <p:cNvPr name="Group 14" id="14"/>
          <p:cNvGrpSpPr/>
          <p:nvPr/>
        </p:nvGrpSpPr>
        <p:grpSpPr>
          <a:xfrm rot="0">
            <a:off x="759453" y="4060819"/>
            <a:ext cx="4526045" cy="1444625"/>
            <a:chOff x="0" y="0"/>
            <a:chExt cx="6034727" cy="1926167"/>
          </a:xfrm>
        </p:grpSpPr>
        <p:sp>
          <p:nvSpPr>
            <p:cNvPr name="Freeform 15" id="15"/>
            <p:cNvSpPr/>
            <p:nvPr/>
          </p:nvSpPr>
          <p:spPr>
            <a:xfrm flipH="false" flipV="false" rot="0">
              <a:off x="0" y="0"/>
              <a:ext cx="6034727" cy="1926167"/>
            </a:xfrm>
            <a:custGeom>
              <a:avLst/>
              <a:gdLst/>
              <a:ahLst/>
              <a:cxnLst/>
              <a:rect r="r" b="b" t="t" l="l"/>
              <a:pathLst>
                <a:path h="1926167" w="6034727">
                  <a:moveTo>
                    <a:pt x="0" y="0"/>
                  </a:moveTo>
                  <a:lnTo>
                    <a:pt x="6034727" y="0"/>
                  </a:lnTo>
                  <a:lnTo>
                    <a:pt x="6034727" y="1926167"/>
                  </a:lnTo>
                  <a:lnTo>
                    <a:pt x="0" y="1926167"/>
                  </a:lnTo>
                  <a:close/>
                </a:path>
              </a:pathLst>
            </a:custGeom>
            <a:solidFill>
              <a:srgbClr val="000000">
                <a:alpha val="0"/>
              </a:srgbClr>
            </a:solidFill>
          </p:spPr>
        </p:sp>
        <p:sp>
          <p:nvSpPr>
            <p:cNvPr name="TextBox 16" id="16"/>
            <p:cNvSpPr txBox="true"/>
            <p:nvPr/>
          </p:nvSpPr>
          <p:spPr>
            <a:xfrm>
              <a:off x="0" y="-66675"/>
              <a:ext cx="6034727" cy="1992842"/>
            </a:xfrm>
            <a:prstGeom prst="rect">
              <a:avLst/>
            </a:prstGeom>
          </p:spPr>
          <p:txBody>
            <a:bodyPr anchor="t" rtlCol="false" tIns="0" lIns="0" bIns="0" rIns="0"/>
            <a:lstStyle/>
            <a:p>
              <a:pPr algn="l">
                <a:lnSpc>
                  <a:spcPts val="5648"/>
                </a:lnSpc>
              </a:pPr>
              <a:r>
                <a:rPr lang="en-US" sz="4999" b="true">
                  <a:solidFill>
                    <a:srgbClr val="FFFFFF"/>
                  </a:solidFill>
                  <a:latin typeface="Arial Bold"/>
                  <a:ea typeface="Arial Bold"/>
                  <a:cs typeface="Arial Bold"/>
                  <a:sym typeface="Arial Bold"/>
                </a:rPr>
                <a:t>4.1 GIAO DIỆN NGƯỜI DÙNG</a:t>
              </a:r>
            </a:p>
          </p:txBody>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1793309" y="3353105"/>
            <a:ext cx="13995658" cy="6756376"/>
            <a:chOff x="0" y="0"/>
            <a:chExt cx="18660877" cy="9008501"/>
          </a:xfrm>
        </p:grpSpPr>
        <p:sp>
          <p:nvSpPr>
            <p:cNvPr name="Freeform 5" id="5"/>
            <p:cNvSpPr/>
            <p:nvPr/>
          </p:nvSpPr>
          <p:spPr>
            <a:xfrm flipH="false" flipV="false" rot="0">
              <a:off x="0" y="0"/>
              <a:ext cx="18660872" cy="9008493"/>
            </a:xfrm>
            <a:custGeom>
              <a:avLst/>
              <a:gdLst/>
              <a:ahLst/>
              <a:cxnLst/>
              <a:rect r="r" b="b" t="t" l="l"/>
              <a:pathLst>
                <a:path h="9008493" w="18660872">
                  <a:moveTo>
                    <a:pt x="0" y="0"/>
                  </a:moveTo>
                  <a:lnTo>
                    <a:pt x="18660872" y="0"/>
                  </a:lnTo>
                  <a:lnTo>
                    <a:pt x="18660872" y="9008493"/>
                  </a:lnTo>
                  <a:lnTo>
                    <a:pt x="0" y="9008493"/>
                  </a:lnTo>
                  <a:lnTo>
                    <a:pt x="0" y="0"/>
                  </a:lnTo>
                  <a:close/>
                </a:path>
              </a:pathLst>
            </a:custGeom>
            <a:blipFill>
              <a:blip r:embed="rId3"/>
              <a:stretch>
                <a:fillRect l="0" t="-1719" r="0" b="-1719"/>
              </a:stretch>
            </a:blipFill>
          </p:spPr>
        </p:sp>
      </p:grpSp>
      <p:grpSp>
        <p:nvGrpSpPr>
          <p:cNvPr name="Group 6" id="6"/>
          <p:cNvGrpSpPr/>
          <p:nvPr/>
        </p:nvGrpSpPr>
        <p:grpSpPr>
          <a:xfrm rot="0">
            <a:off x="1442786" y="2615852"/>
            <a:ext cx="7701214" cy="737253"/>
            <a:chOff x="0" y="0"/>
            <a:chExt cx="10268285" cy="983004"/>
          </a:xfrm>
        </p:grpSpPr>
        <p:sp>
          <p:nvSpPr>
            <p:cNvPr name="Freeform 7" id="7"/>
            <p:cNvSpPr/>
            <p:nvPr/>
          </p:nvSpPr>
          <p:spPr>
            <a:xfrm flipH="false" flipV="false" rot="0">
              <a:off x="0" y="0"/>
              <a:ext cx="10268286" cy="983004"/>
            </a:xfrm>
            <a:custGeom>
              <a:avLst/>
              <a:gdLst/>
              <a:ahLst/>
              <a:cxnLst/>
              <a:rect r="r" b="b" t="t" l="l"/>
              <a:pathLst>
                <a:path h="983004" w="10268286">
                  <a:moveTo>
                    <a:pt x="0" y="0"/>
                  </a:moveTo>
                  <a:lnTo>
                    <a:pt x="10268286" y="0"/>
                  </a:lnTo>
                  <a:lnTo>
                    <a:pt x="10268286" y="983004"/>
                  </a:lnTo>
                  <a:lnTo>
                    <a:pt x="0" y="983004"/>
                  </a:lnTo>
                  <a:close/>
                </a:path>
              </a:pathLst>
            </a:custGeom>
            <a:solidFill>
              <a:srgbClr val="000000">
                <a:alpha val="0"/>
              </a:srgbClr>
            </a:solidFill>
          </p:spPr>
        </p:sp>
        <p:sp>
          <p:nvSpPr>
            <p:cNvPr name="TextBox 8" id="8"/>
            <p:cNvSpPr txBox="true"/>
            <p:nvPr/>
          </p:nvSpPr>
          <p:spPr>
            <a:xfrm>
              <a:off x="0" y="-171450"/>
              <a:ext cx="10268285" cy="1154454"/>
            </a:xfrm>
            <a:prstGeom prst="rect">
              <a:avLst/>
            </a:prstGeom>
          </p:spPr>
          <p:txBody>
            <a:bodyPr anchor="t" rtlCol="false" tIns="0" lIns="0" bIns="0" rIns="0"/>
            <a:lstStyle/>
            <a:p>
              <a:pPr algn="l">
                <a:lnSpc>
                  <a:spcPts val="6298"/>
                </a:lnSpc>
              </a:pPr>
              <a:r>
                <a:rPr lang="en-US" sz="4500" b="true">
                  <a:solidFill>
                    <a:srgbClr val="FFFFFF"/>
                  </a:solidFill>
                  <a:latin typeface="Arial Bold"/>
                  <a:ea typeface="Arial Bold"/>
                  <a:cs typeface="Arial Bold"/>
                  <a:sym typeface="Arial Bold"/>
                </a:rPr>
                <a:t>4.2.1 Trang chủ quản trị</a:t>
              </a:r>
            </a:p>
          </p:txBody>
        </p:sp>
      </p:grpSp>
      <p:grpSp>
        <p:nvGrpSpPr>
          <p:cNvPr name="Group 9" id="9"/>
          <p:cNvGrpSpPr/>
          <p:nvPr/>
        </p:nvGrpSpPr>
        <p:grpSpPr>
          <a:xfrm rot="0">
            <a:off x="0" y="31491"/>
            <a:ext cx="18288000" cy="1006622"/>
            <a:chOff x="0" y="0"/>
            <a:chExt cx="24384000" cy="1342163"/>
          </a:xfrm>
        </p:grpSpPr>
        <p:sp>
          <p:nvSpPr>
            <p:cNvPr name="Freeform 10" id="10"/>
            <p:cNvSpPr/>
            <p:nvPr/>
          </p:nvSpPr>
          <p:spPr>
            <a:xfrm flipH="false" flipV="false" rot="0">
              <a:off x="0" y="0"/>
              <a:ext cx="24384000" cy="1342163"/>
            </a:xfrm>
            <a:custGeom>
              <a:avLst/>
              <a:gdLst/>
              <a:ahLst/>
              <a:cxnLst/>
              <a:rect r="r" b="b" t="t" l="l"/>
              <a:pathLst>
                <a:path h="1342163" w="24384000">
                  <a:moveTo>
                    <a:pt x="0" y="0"/>
                  </a:moveTo>
                  <a:lnTo>
                    <a:pt x="24384000" y="0"/>
                  </a:lnTo>
                  <a:lnTo>
                    <a:pt x="24384000" y="1342163"/>
                  </a:lnTo>
                  <a:lnTo>
                    <a:pt x="0" y="1342163"/>
                  </a:lnTo>
                  <a:close/>
                </a:path>
              </a:pathLst>
            </a:custGeom>
            <a:solidFill>
              <a:srgbClr val="000000">
                <a:alpha val="0"/>
              </a:srgbClr>
            </a:solidFill>
          </p:spPr>
        </p:sp>
        <p:sp>
          <p:nvSpPr>
            <p:cNvPr name="TextBox 11" id="11"/>
            <p:cNvSpPr txBox="true"/>
            <p:nvPr/>
          </p:nvSpPr>
          <p:spPr>
            <a:xfrm>
              <a:off x="0" y="-285750"/>
              <a:ext cx="24384000" cy="1627913"/>
            </a:xfrm>
            <a:prstGeom prst="rect">
              <a:avLst/>
            </a:prstGeom>
          </p:spPr>
          <p:txBody>
            <a:bodyPr anchor="t" rtlCol="false" tIns="0" lIns="0" bIns="0" rIns="0"/>
            <a:lstStyle/>
            <a:p>
              <a:pPr algn="ctr">
                <a:lnSpc>
                  <a:spcPts val="8729"/>
                </a:lnSpc>
              </a:pPr>
              <a:r>
                <a:rPr lang="en-US" sz="5819" b="true">
                  <a:solidFill>
                    <a:srgbClr val="FFC000"/>
                  </a:solidFill>
                  <a:latin typeface="Arial Bold"/>
                  <a:ea typeface="Arial Bold"/>
                  <a:cs typeface="Arial Bold"/>
                  <a:sym typeface="Arial Bold"/>
                </a:rPr>
                <a:t>CHƯƠNG 4:  KẾT QUẢ NGHIÊN CỨU </a:t>
              </a:r>
            </a:p>
          </p:txBody>
        </p:sp>
      </p:grpSp>
      <p:grpSp>
        <p:nvGrpSpPr>
          <p:cNvPr name="Group 12" id="12"/>
          <p:cNvGrpSpPr/>
          <p:nvPr/>
        </p:nvGrpSpPr>
        <p:grpSpPr>
          <a:xfrm rot="0">
            <a:off x="588620" y="1502782"/>
            <a:ext cx="10248958" cy="730250"/>
            <a:chOff x="0" y="0"/>
            <a:chExt cx="13665277" cy="973667"/>
          </a:xfrm>
        </p:grpSpPr>
        <p:sp>
          <p:nvSpPr>
            <p:cNvPr name="Freeform 13" id="13"/>
            <p:cNvSpPr/>
            <p:nvPr/>
          </p:nvSpPr>
          <p:spPr>
            <a:xfrm flipH="false" flipV="false" rot="0">
              <a:off x="0" y="0"/>
              <a:ext cx="13665278" cy="973667"/>
            </a:xfrm>
            <a:custGeom>
              <a:avLst/>
              <a:gdLst/>
              <a:ahLst/>
              <a:cxnLst/>
              <a:rect r="r" b="b" t="t" l="l"/>
              <a:pathLst>
                <a:path h="973667" w="13665278">
                  <a:moveTo>
                    <a:pt x="0" y="0"/>
                  </a:moveTo>
                  <a:lnTo>
                    <a:pt x="13665278" y="0"/>
                  </a:lnTo>
                  <a:lnTo>
                    <a:pt x="13665278" y="973667"/>
                  </a:lnTo>
                  <a:lnTo>
                    <a:pt x="0" y="973667"/>
                  </a:lnTo>
                  <a:close/>
                </a:path>
              </a:pathLst>
            </a:custGeom>
            <a:solidFill>
              <a:srgbClr val="000000">
                <a:alpha val="0"/>
              </a:srgbClr>
            </a:solidFill>
          </p:spPr>
        </p:sp>
        <p:sp>
          <p:nvSpPr>
            <p:cNvPr name="TextBox 14" id="14"/>
            <p:cNvSpPr txBox="true"/>
            <p:nvPr/>
          </p:nvSpPr>
          <p:spPr>
            <a:xfrm>
              <a:off x="0" y="-66675"/>
              <a:ext cx="13665277" cy="1040342"/>
            </a:xfrm>
            <a:prstGeom prst="rect">
              <a:avLst/>
            </a:prstGeom>
          </p:spPr>
          <p:txBody>
            <a:bodyPr anchor="t" rtlCol="false" tIns="0" lIns="0" bIns="0" rIns="0"/>
            <a:lstStyle/>
            <a:p>
              <a:pPr algn="l">
                <a:lnSpc>
                  <a:spcPts val="5648"/>
                </a:lnSpc>
              </a:pPr>
              <a:r>
                <a:rPr lang="en-US" sz="4999" b="true">
                  <a:solidFill>
                    <a:srgbClr val="FFFFFF"/>
                  </a:solidFill>
                  <a:latin typeface="Arial Bold"/>
                  <a:ea typeface="Arial Bold"/>
                  <a:cs typeface="Arial Bold"/>
                  <a:sym typeface="Arial Bold"/>
                </a:rPr>
                <a:t>4.2 GIAO DIỆN NGƯỜI QUẢN TRỊ</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488826" y="1848144"/>
            <a:ext cx="3086100" cy="1518787"/>
            <a:chOff x="0" y="0"/>
            <a:chExt cx="4114800" cy="2025049"/>
          </a:xfrm>
        </p:grpSpPr>
        <p:sp>
          <p:nvSpPr>
            <p:cNvPr name="Freeform 5" id="5"/>
            <p:cNvSpPr/>
            <p:nvPr/>
          </p:nvSpPr>
          <p:spPr>
            <a:xfrm flipH="false" flipV="false" rot="0">
              <a:off x="0" y="0"/>
              <a:ext cx="4114800" cy="2025015"/>
            </a:xfrm>
            <a:custGeom>
              <a:avLst/>
              <a:gdLst/>
              <a:ahLst/>
              <a:cxnLst/>
              <a:rect r="r" b="b" t="t" l="l"/>
              <a:pathLst>
                <a:path h="2025015" w="4114800">
                  <a:moveTo>
                    <a:pt x="647700" y="0"/>
                  </a:moveTo>
                  <a:lnTo>
                    <a:pt x="3467100" y="0"/>
                  </a:lnTo>
                  <a:cubicBezTo>
                    <a:pt x="3638931" y="0"/>
                    <a:pt x="3803650" y="68199"/>
                    <a:pt x="3925062" y="189738"/>
                  </a:cubicBezTo>
                  <a:cubicBezTo>
                    <a:pt x="4046474" y="311277"/>
                    <a:pt x="4114800" y="475869"/>
                    <a:pt x="4114800" y="647700"/>
                  </a:cubicBezTo>
                  <a:lnTo>
                    <a:pt x="4114800" y="1377315"/>
                  </a:lnTo>
                  <a:cubicBezTo>
                    <a:pt x="4114800" y="1549146"/>
                    <a:pt x="4046601" y="1713865"/>
                    <a:pt x="3925062" y="1835277"/>
                  </a:cubicBezTo>
                  <a:cubicBezTo>
                    <a:pt x="3803523" y="1956689"/>
                    <a:pt x="3638931" y="2025015"/>
                    <a:pt x="3467100" y="2025015"/>
                  </a:cubicBezTo>
                  <a:lnTo>
                    <a:pt x="647700" y="2025015"/>
                  </a:lnTo>
                  <a:cubicBezTo>
                    <a:pt x="475869" y="2025015"/>
                    <a:pt x="311150" y="1956816"/>
                    <a:pt x="189738" y="1835277"/>
                  </a:cubicBezTo>
                  <a:cubicBezTo>
                    <a:pt x="68326" y="1713738"/>
                    <a:pt x="0" y="1549146"/>
                    <a:pt x="0" y="1377315"/>
                  </a:cubicBezTo>
                  <a:lnTo>
                    <a:pt x="0" y="647700"/>
                  </a:lnTo>
                  <a:cubicBezTo>
                    <a:pt x="0" y="475869"/>
                    <a:pt x="68199" y="311150"/>
                    <a:pt x="189738" y="189738"/>
                  </a:cubicBezTo>
                  <a:cubicBezTo>
                    <a:pt x="311277" y="68326"/>
                    <a:pt x="475869" y="0"/>
                    <a:pt x="647700" y="0"/>
                  </a:cubicBezTo>
                  <a:close/>
                </a:path>
              </a:pathLst>
            </a:custGeom>
            <a:solidFill>
              <a:srgbClr val="769EBE"/>
            </a:solidFill>
          </p:spPr>
        </p:sp>
      </p:grpSp>
      <p:grpSp>
        <p:nvGrpSpPr>
          <p:cNvPr name="Group 6" id="6"/>
          <p:cNvGrpSpPr/>
          <p:nvPr/>
        </p:nvGrpSpPr>
        <p:grpSpPr>
          <a:xfrm rot="0">
            <a:off x="488826" y="1828867"/>
            <a:ext cx="2970561" cy="1538064"/>
            <a:chOff x="0" y="0"/>
            <a:chExt cx="4114800" cy="2130516"/>
          </a:xfrm>
        </p:grpSpPr>
        <p:sp>
          <p:nvSpPr>
            <p:cNvPr name="Freeform 7" id="7"/>
            <p:cNvSpPr/>
            <p:nvPr/>
          </p:nvSpPr>
          <p:spPr>
            <a:xfrm flipH="false" flipV="false" rot="0">
              <a:off x="0" y="0"/>
              <a:ext cx="4114800" cy="2130516"/>
            </a:xfrm>
            <a:custGeom>
              <a:avLst/>
              <a:gdLst/>
              <a:ahLst/>
              <a:cxnLst/>
              <a:rect r="r" b="b" t="t" l="l"/>
              <a:pathLst>
                <a:path h="2130516" w="4114800">
                  <a:moveTo>
                    <a:pt x="0" y="0"/>
                  </a:moveTo>
                  <a:lnTo>
                    <a:pt x="4114800" y="0"/>
                  </a:lnTo>
                  <a:lnTo>
                    <a:pt x="4114800" y="2130516"/>
                  </a:lnTo>
                  <a:lnTo>
                    <a:pt x="0" y="2130516"/>
                  </a:lnTo>
                  <a:close/>
                </a:path>
              </a:pathLst>
            </a:custGeom>
            <a:solidFill>
              <a:srgbClr val="000000">
                <a:alpha val="0"/>
              </a:srgbClr>
            </a:solidFill>
          </p:spPr>
        </p:sp>
        <p:sp>
          <p:nvSpPr>
            <p:cNvPr name="TextBox 8" id="8"/>
            <p:cNvSpPr txBox="true"/>
            <p:nvPr/>
          </p:nvSpPr>
          <p:spPr>
            <a:xfrm>
              <a:off x="0" y="-104775"/>
              <a:ext cx="4114800" cy="2235291"/>
            </a:xfrm>
            <a:prstGeom prst="rect">
              <a:avLst/>
            </a:prstGeom>
          </p:spPr>
          <p:txBody>
            <a:bodyPr anchor="ctr" rtlCol="false" tIns="0" lIns="0" bIns="0" rIns="0"/>
            <a:lstStyle/>
            <a:p>
              <a:pPr algn="ctr">
                <a:lnSpc>
                  <a:spcPts val="3639"/>
                </a:lnSpc>
              </a:pPr>
              <a:r>
                <a:rPr lang="en-US" sz="2599" i="true">
                  <a:solidFill>
                    <a:srgbClr val="000000"/>
                  </a:solidFill>
                  <a:latin typeface="Arial Italics"/>
                  <a:ea typeface="Arial Italics"/>
                  <a:cs typeface="Arial Italics"/>
                  <a:sym typeface="Arial Italics"/>
                </a:rPr>
                <a:t>a) QUẢN LÝ DANH MỤC SẢN PHẨM</a:t>
              </a:r>
            </a:p>
          </p:txBody>
        </p:sp>
      </p:grpSp>
      <p:grpSp>
        <p:nvGrpSpPr>
          <p:cNvPr name="Group 9" id="9"/>
          <p:cNvGrpSpPr/>
          <p:nvPr/>
        </p:nvGrpSpPr>
        <p:grpSpPr>
          <a:xfrm rot="0">
            <a:off x="488826" y="6935766"/>
            <a:ext cx="3086100" cy="1518787"/>
            <a:chOff x="0" y="0"/>
            <a:chExt cx="4114800" cy="2025049"/>
          </a:xfrm>
        </p:grpSpPr>
        <p:sp>
          <p:nvSpPr>
            <p:cNvPr name="Freeform 10" id="10"/>
            <p:cNvSpPr/>
            <p:nvPr/>
          </p:nvSpPr>
          <p:spPr>
            <a:xfrm flipH="false" flipV="false" rot="0">
              <a:off x="0" y="0"/>
              <a:ext cx="4114800" cy="2025015"/>
            </a:xfrm>
            <a:custGeom>
              <a:avLst/>
              <a:gdLst/>
              <a:ahLst/>
              <a:cxnLst/>
              <a:rect r="r" b="b" t="t" l="l"/>
              <a:pathLst>
                <a:path h="2025015" w="4114800">
                  <a:moveTo>
                    <a:pt x="647700" y="0"/>
                  </a:moveTo>
                  <a:lnTo>
                    <a:pt x="3467100" y="0"/>
                  </a:lnTo>
                  <a:cubicBezTo>
                    <a:pt x="3638931" y="0"/>
                    <a:pt x="3803650" y="68199"/>
                    <a:pt x="3925062" y="189738"/>
                  </a:cubicBezTo>
                  <a:cubicBezTo>
                    <a:pt x="4046474" y="311277"/>
                    <a:pt x="4114800" y="475869"/>
                    <a:pt x="4114800" y="647700"/>
                  </a:cubicBezTo>
                  <a:lnTo>
                    <a:pt x="4114800" y="1377315"/>
                  </a:lnTo>
                  <a:cubicBezTo>
                    <a:pt x="4114800" y="1549146"/>
                    <a:pt x="4046601" y="1713865"/>
                    <a:pt x="3925062" y="1835277"/>
                  </a:cubicBezTo>
                  <a:cubicBezTo>
                    <a:pt x="3803523" y="1956689"/>
                    <a:pt x="3638931" y="2025015"/>
                    <a:pt x="3467100" y="2025015"/>
                  </a:cubicBezTo>
                  <a:lnTo>
                    <a:pt x="647700" y="2025015"/>
                  </a:lnTo>
                  <a:cubicBezTo>
                    <a:pt x="475869" y="2025015"/>
                    <a:pt x="311150" y="1956816"/>
                    <a:pt x="189738" y="1835277"/>
                  </a:cubicBezTo>
                  <a:cubicBezTo>
                    <a:pt x="68326" y="1713738"/>
                    <a:pt x="0" y="1549146"/>
                    <a:pt x="0" y="1377315"/>
                  </a:cubicBezTo>
                  <a:lnTo>
                    <a:pt x="0" y="647700"/>
                  </a:lnTo>
                  <a:cubicBezTo>
                    <a:pt x="0" y="475869"/>
                    <a:pt x="68199" y="311150"/>
                    <a:pt x="189738" y="189738"/>
                  </a:cubicBezTo>
                  <a:cubicBezTo>
                    <a:pt x="311277" y="68326"/>
                    <a:pt x="475869" y="0"/>
                    <a:pt x="647700" y="0"/>
                  </a:cubicBezTo>
                  <a:close/>
                </a:path>
              </a:pathLst>
            </a:custGeom>
            <a:solidFill>
              <a:srgbClr val="769EBE"/>
            </a:solidFill>
          </p:spPr>
        </p:sp>
      </p:grpSp>
      <p:grpSp>
        <p:nvGrpSpPr>
          <p:cNvPr name="Group 11" id="11"/>
          <p:cNvGrpSpPr/>
          <p:nvPr/>
        </p:nvGrpSpPr>
        <p:grpSpPr>
          <a:xfrm rot="0">
            <a:off x="604365" y="6770513"/>
            <a:ext cx="2855022" cy="1773095"/>
            <a:chOff x="0" y="0"/>
            <a:chExt cx="4114800" cy="2555472"/>
          </a:xfrm>
        </p:grpSpPr>
        <p:sp>
          <p:nvSpPr>
            <p:cNvPr name="Freeform 12" id="12"/>
            <p:cNvSpPr/>
            <p:nvPr/>
          </p:nvSpPr>
          <p:spPr>
            <a:xfrm flipH="false" flipV="false" rot="0">
              <a:off x="0" y="0"/>
              <a:ext cx="4114800" cy="2555473"/>
            </a:xfrm>
            <a:custGeom>
              <a:avLst/>
              <a:gdLst/>
              <a:ahLst/>
              <a:cxnLst/>
              <a:rect r="r" b="b" t="t" l="l"/>
              <a:pathLst>
                <a:path h="2555473" w="4114800">
                  <a:moveTo>
                    <a:pt x="0" y="0"/>
                  </a:moveTo>
                  <a:lnTo>
                    <a:pt x="4114800" y="0"/>
                  </a:lnTo>
                  <a:lnTo>
                    <a:pt x="4114800" y="2555473"/>
                  </a:lnTo>
                  <a:lnTo>
                    <a:pt x="0" y="2555473"/>
                  </a:lnTo>
                  <a:close/>
                </a:path>
              </a:pathLst>
            </a:custGeom>
            <a:solidFill>
              <a:srgbClr val="000000">
                <a:alpha val="0"/>
              </a:srgbClr>
            </a:solidFill>
          </p:spPr>
        </p:sp>
        <p:sp>
          <p:nvSpPr>
            <p:cNvPr name="TextBox 13" id="13"/>
            <p:cNvSpPr txBox="true"/>
            <p:nvPr/>
          </p:nvSpPr>
          <p:spPr>
            <a:xfrm>
              <a:off x="0" y="-104775"/>
              <a:ext cx="4114800" cy="2660247"/>
            </a:xfrm>
            <a:prstGeom prst="rect">
              <a:avLst/>
            </a:prstGeom>
          </p:spPr>
          <p:txBody>
            <a:bodyPr anchor="ctr" rtlCol="false" tIns="0" lIns="0" bIns="0" rIns="0"/>
            <a:lstStyle/>
            <a:p>
              <a:pPr algn="ctr">
                <a:lnSpc>
                  <a:spcPts val="3639"/>
                </a:lnSpc>
              </a:pPr>
              <a:r>
                <a:rPr lang="en-US" sz="2599" i="true">
                  <a:solidFill>
                    <a:srgbClr val="000000"/>
                  </a:solidFill>
                  <a:latin typeface="Arial Italics"/>
                  <a:ea typeface="Arial Italics"/>
                  <a:cs typeface="Arial Italics"/>
                  <a:sym typeface="Arial Italics"/>
                </a:rPr>
                <a:t>b) QUẢN LÝ NGƯỜI DÙNG</a:t>
              </a:r>
            </a:p>
          </p:txBody>
        </p:sp>
      </p:grpSp>
      <p:grpSp>
        <p:nvGrpSpPr>
          <p:cNvPr name="Group 14" id="14"/>
          <p:cNvGrpSpPr/>
          <p:nvPr/>
        </p:nvGrpSpPr>
        <p:grpSpPr>
          <a:xfrm rot="0">
            <a:off x="3556041" y="7657060"/>
            <a:ext cx="4300462" cy="57149"/>
            <a:chOff x="0" y="0"/>
            <a:chExt cx="5733949" cy="76199"/>
          </a:xfrm>
        </p:grpSpPr>
        <p:sp>
          <p:nvSpPr>
            <p:cNvPr name="Freeform 15" id="15"/>
            <p:cNvSpPr/>
            <p:nvPr/>
          </p:nvSpPr>
          <p:spPr>
            <a:xfrm flipH="false" flipV="false" rot="0">
              <a:off x="25273" y="0"/>
              <a:ext cx="5683377" cy="76200"/>
            </a:xfrm>
            <a:custGeom>
              <a:avLst/>
              <a:gdLst/>
              <a:ahLst/>
              <a:cxnLst/>
              <a:rect r="r" b="b" t="t" l="l"/>
              <a:pathLst>
                <a:path h="76200" w="5683377">
                  <a:moveTo>
                    <a:pt x="254" y="0"/>
                  </a:moveTo>
                  <a:lnTo>
                    <a:pt x="5683377" y="25400"/>
                  </a:lnTo>
                  <a:lnTo>
                    <a:pt x="5683123" y="76200"/>
                  </a:lnTo>
                  <a:lnTo>
                    <a:pt x="0" y="50800"/>
                  </a:lnTo>
                  <a:close/>
                </a:path>
              </a:pathLst>
            </a:custGeom>
            <a:solidFill>
              <a:srgbClr val="FFC331"/>
            </a:solidFill>
          </p:spPr>
        </p:sp>
      </p:grpSp>
      <p:grpSp>
        <p:nvGrpSpPr>
          <p:cNvPr name="Group 16" id="16"/>
          <p:cNvGrpSpPr/>
          <p:nvPr/>
        </p:nvGrpSpPr>
        <p:grpSpPr>
          <a:xfrm rot="0">
            <a:off x="3555876" y="2588487"/>
            <a:ext cx="5785506" cy="38100"/>
            <a:chOff x="0" y="0"/>
            <a:chExt cx="7714008" cy="50800"/>
          </a:xfrm>
        </p:grpSpPr>
        <p:sp>
          <p:nvSpPr>
            <p:cNvPr name="Freeform 17" id="17"/>
            <p:cNvSpPr/>
            <p:nvPr/>
          </p:nvSpPr>
          <p:spPr>
            <a:xfrm flipH="false" flipV="false" rot="0">
              <a:off x="25400" y="0"/>
              <a:ext cx="7663180" cy="50800"/>
            </a:xfrm>
            <a:custGeom>
              <a:avLst/>
              <a:gdLst/>
              <a:ahLst/>
              <a:cxnLst/>
              <a:rect r="r" b="b" t="t" l="l"/>
              <a:pathLst>
                <a:path h="50800" w="7663180">
                  <a:moveTo>
                    <a:pt x="0" y="0"/>
                  </a:moveTo>
                  <a:lnTo>
                    <a:pt x="7663180" y="0"/>
                  </a:lnTo>
                  <a:lnTo>
                    <a:pt x="7663180" y="50800"/>
                  </a:lnTo>
                  <a:lnTo>
                    <a:pt x="0" y="50800"/>
                  </a:lnTo>
                  <a:close/>
                </a:path>
              </a:pathLst>
            </a:custGeom>
            <a:solidFill>
              <a:srgbClr val="FFC331"/>
            </a:solidFill>
          </p:spPr>
        </p:sp>
      </p:grpSp>
      <p:grpSp>
        <p:nvGrpSpPr>
          <p:cNvPr name="Group 18" id="18"/>
          <p:cNvGrpSpPr/>
          <p:nvPr/>
        </p:nvGrpSpPr>
        <p:grpSpPr>
          <a:xfrm rot="0">
            <a:off x="8776993" y="0"/>
            <a:ext cx="9511007" cy="5215075"/>
            <a:chOff x="0" y="0"/>
            <a:chExt cx="12681342" cy="6953433"/>
          </a:xfrm>
        </p:grpSpPr>
        <p:sp>
          <p:nvSpPr>
            <p:cNvPr name="Freeform 19" id="19"/>
            <p:cNvSpPr/>
            <p:nvPr/>
          </p:nvSpPr>
          <p:spPr>
            <a:xfrm flipH="false" flipV="false" rot="0">
              <a:off x="0" y="0"/>
              <a:ext cx="12681375" cy="6953377"/>
            </a:xfrm>
            <a:custGeom>
              <a:avLst/>
              <a:gdLst/>
              <a:ahLst/>
              <a:cxnLst/>
              <a:rect r="r" b="b" t="t" l="l"/>
              <a:pathLst>
                <a:path h="6953377" w="12681375">
                  <a:moveTo>
                    <a:pt x="0" y="0"/>
                  </a:moveTo>
                  <a:lnTo>
                    <a:pt x="12681375" y="0"/>
                  </a:lnTo>
                  <a:lnTo>
                    <a:pt x="12681375" y="6953377"/>
                  </a:lnTo>
                  <a:lnTo>
                    <a:pt x="0" y="6953377"/>
                  </a:lnTo>
                  <a:lnTo>
                    <a:pt x="0" y="0"/>
                  </a:lnTo>
                  <a:close/>
                </a:path>
              </a:pathLst>
            </a:custGeom>
            <a:blipFill>
              <a:blip r:embed="rId3"/>
              <a:stretch>
                <a:fillRect l="-2096" t="0" r="-2096" b="0"/>
              </a:stretch>
            </a:blipFill>
          </p:spPr>
        </p:sp>
      </p:grpSp>
      <p:grpSp>
        <p:nvGrpSpPr>
          <p:cNvPr name="Group 20" id="20"/>
          <p:cNvGrpSpPr/>
          <p:nvPr/>
        </p:nvGrpSpPr>
        <p:grpSpPr>
          <a:xfrm rot="0">
            <a:off x="7837453" y="5143500"/>
            <a:ext cx="10450547" cy="5103319"/>
            <a:chOff x="0" y="0"/>
            <a:chExt cx="13934063" cy="6804425"/>
          </a:xfrm>
        </p:grpSpPr>
        <p:sp>
          <p:nvSpPr>
            <p:cNvPr name="Freeform 21" id="21"/>
            <p:cNvSpPr/>
            <p:nvPr/>
          </p:nvSpPr>
          <p:spPr>
            <a:xfrm flipH="false" flipV="false" rot="0">
              <a:off x="0" y="0"/>
              <a:ext cx="13934060" cy="6804406"/>
            </a:xfrm>
            <a:custGeom>
              <a:avLst/>
              <a:gdLst/>
              <a:ahLst/>
              <a:cxnLst/>
              <a:rect r="r" b="b" t="t" l="l"/>
              <a:pathLst>
                <a:path h="6804406" w="13934060">
                  <a:moveTo>
                    <a:pt x="0" y="0"/>
                  </a:moveTo>
                  <a:lnTo>
                    <a:pt x="13934060" y="0"/>
                  </a:lnTo>
                  <a:lnTo>
                    <a:pt x="13934060" y="6804406"/>
                  </a:lnTo>
                  <a:lnTo>
                    <a:pt x="0" y="6804406"/>
                  </a:lnTo>
                  <a:lnTo>
                    <a:pt x="0" y="0"/>
                  </a:lnTo>
                  <a:close/>
                </a:path>
              </a:pathLst>
            </a:custGeom>
            <a:blipFill>
              <a:blip r:embed="rId4"/>
              <a:stretch>
                <a:fillRect l="0" t="-11761" r="0" b="-11761"/>
              </a:stretch>
            </a:blipFill>
          </p:spPr>
        </p:sp>
      </p:grpSp>
      <p:grpSp>
        <p:nvGrpSpPr>
          <p:cNvPr name="Group 22" id="22"/>
          <p:cNvGrpSpPr/>
          <p:nvPr/>
        </p:nvGrpSpPr>
        <p:grpSpPr>
          <a:xfrm rot="0">
            <a:off x="488826" y="349286"/>
            <a:ext cx="5710044" cy="679414"/>
            <a:chOff x="0" y="0"/>
            <a:chExt cx="7613392" cy="905885"/>
          </a:xfrm>
        </p:grpSpPr>
        <p:sp>
          <p:nvSpPr>
            <p:cNvPr name="Freeform 23" id="23"/>
            <p:cNvSpPr/>
            <p:nvPr/>
          </p:nvSpPr>
          <p:spPr>
            <a:xfrm flipH="false" flipV="false" rot="0">
              <a:off x="0" y="0"/>
              <a:ext cx="7613392" cy="905885"/>
            </a:xfrm>
            <a:custGeom>
              <a:avLst/>
              <a:gdLst/>
              <a:ahLst/>
              <a:cxnLst/>
              <a:rect r="r" b="b" t="t" l="l"/>
              <a:pathLst>
                <a:path h="905885" w="7613392">
                  <a:moveTo>
                    <a:pt x="0" y="0"/>
                  </a:moveTo>
                  <a:lnTo>
                    <a:pt x="7613392" y="0"/>
                  </a:lnTo>
                  <a:lnTo>
                    <a:pt x="7613392" y="905885"/>
                  </a:lnTo>
                  <a:lnTo>
                    <a:pt x="0" y="905885"/>
                  </a:lnTo>
                  <a:close/>
                </a:path>
              </a:pathLst>
            </a:custGeom>
            <a:solidFill>
              <a:srgbClr val="000000">
                <a:alpha val="0"/>
              </a:srgbClr>
            </a:solidFill>
          </p:spPr>
        </p:sp>
        <p:sp>
          <p:nvSpPr>
            <p:cNvPr name="TextBox 24" id="24"/>
            <p:cNvSpPr txBox="true"/>
            <p:nvPr/>
          </p:nvSpPr>
          <p:spPr>
            <a:xfrm>
              <a:off x="0" y="-152400"/>
              <a:ext cx="7613392" cy="1058285"/>
            </a:xfrm>
            <a:prstGeom prst="rect">
              <a:avLst/>
            </a:prstGeom>
          </p:spPr>
          <p:txBody>
            <a:bodyPr anchor="t" rtlCol="false" tIns="0" lIns="0" bIns="0" rIns="0"/>
            <a:lstStyle/>
            <a:p>
              <a:pPr algn="l">
                <a:lnSpc>
                  <a:spcPts val="5598"/>
                </a:lnSpc>
              </a:pPr>
              <a:r>
                <a:rPr lang="en-US" b="true" sz="3999" i="true">
                  <a:solidFill>
                    <a:srgbClr val="FFFFFF"/>
                  </a:solidFill>
                  <a:latin typeface="Arial Bold Italics"/>
                  <a:ea typeface="Arial Bold Italics"/>
                  <a:cs typeface="Arial Bold Italics"/>
                  <a:sym typeface="Arial Bold Italics"/>
                </a:rPr>
                <a:t>4.2.2 Các trang quản lý</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5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6753572" y="-1211380"/>
            <a:ext cx="4277623" cy="4971577"/>
          </a:xfrm>
          <a:custGeom>
            <a:avLst/>
            <a:gdLst/>
            <a:ahLst/>
            <a:cxnLst/>
            <a:rect r="r" b="b" t="t" l="l"/>
            <a:pathLst>
              <a:path h="4971577" w="4277623">
                <a:moveTo>
                  <a:pt x="0" y="0"/>
                </a:moveTo>
                <a:lnTo>
                  <a:pt x="4277623" y="0"/>
                </a:lnTo>
                <a:lnTo>
                  <a:pt x="4277623" y="4971576"/>
                </a:lnTo>
                <a:lnTo>
                  <a:pt x="0" y="49715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05492" y="-1768424"/>
            <a:ext cx="3075395" cy="3377028"/>
          </a:xfrm>
          <a:custGeom>
            <a:avLst/>
            <a:gdLst/>
            <a:ahLst/>
            <a:cxnLst/>
            <a:rect r="r" b="b" t="t" l="l"/>
            <a:pathLst>
              <a:path h="3377028" w="3075395">
                <a:moveTo>
                  <a:pt x="0" y="0"/>
                </a:moveTo>
                <a:lnTo>
                  <a:pt x="3075395" y="0"/>
                </a:lnTo>
                <a:lnTo>
                  <a:pt x="3075395" y="3377028"/>
                </a:lnTo>
                <a:lnTo>
                  <a:pt x="0" y="3377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70633" y="8066381"/>
            <a:ext cx="5332543" cy="5062931"/>
          </a:xfrm>
          <a:custGeom>
            <a:avLst/>
            <a:gdLst/>
            <a:ahLst/>
            <a:cxnLst/>
            <a:rect r="r" b="b" t="t" l="l"/>
            <a:pathLst>
              <a:path h="5062931" w="5332543">
                <a:moveTo>
                  <a:pt x="0" y="0"/>
                </a:moveTo>
                <a:lnTo>
                  <a:pt x="5332543" y="0"/>
                </a:lnTo>
                <a:lnTo>
                  <a:pt x="5332543" y="5062932"/>
                </a:lnTo>
                <a:lnTo>
                  <a:pt x="0" y="50629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6170" y="5751765"/>
            <a:ext cx="4014745" cy="4123019"/>
          </a:xfrm>
          <a:custGeom>
            <a:avLst/>
            <a:gdLst/>
            <a:ahLst/>
            <a:cxnLst/>
            <a:rect r="r" b="b" t="t" l="l"/>
            <a:pathLst>
              <a:path h="4123019" w="4014745">
                <a:moveTo>
                  <a:pt x="0" y="0"/>
                </a:moveTo>
                <a:lnTo>
                  <a:pt x="4014746" y="0"/>
                </a:lnTo>
                <a:lnTo>
                  <a:pt x="4014746" y="4123018"/>
                </a:lnTo>
                <a:lnTo>
                  <a:pt x="0" y="4123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Bubbles"/>
          <p:cNvSpPr/>
          <p:nvPr/>
        </p:nvSpPr>
        <p:spPr>
          <a:xfrm flipH="false" flipV="false" rot="0">
            <a:off x="12679949" y="438149"/>
            <a:ext cx="7513052" cy="7513052"/>
          </a:xfrm>
          <a:custGeom>
            <a:avLst/>
            <a:gdLst/>
            <a:ahLst/>
            <a:cxnLst/>
            <a:rect r="r" b="b" t="t" l="l"/>
            <a:pathLst>
              <a:path h="7513052" w="7513052">
                <a:moveTo>
                  <a:pt x="0" y="0"/>
                </a:moveTo>
                <a:lnTo>
                  <a:pt x="7513052" y="0"/>
                </a:lnTo>
                <a:lnTo>
                  <a:pt x="7513052" y="7513052"/>
                </a:lnTo>
                <a:lnTo>
                  <a:pt x="0" y="75130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956387" y="438148"/>
            <a:ext cx="16375226" cy="830997"/>
            <a:chOff x="0" y="0"/>
            <a:chExt cx="21833635" cy="1107996"/>
          </a:xfrm>
        </p:grpSpPr>
        <p:sp>
          <p:nvSpPr>
            <p:cNvPr name="Freeform 9" id="9"/>
            <p:cNvSpPr/>
            <p:nvPr/>
          </p:nvSpPr>
          <p:spPr>
            <a:xfrm flipH="false" flipV="false" rot="0">
              <a:off x="0" y="0"/>
              <a:ext cx="21833635" cy="1107996"/>
            </a:xfrm>
            <a:custGeom>
              <a:avLst/>
              <a:gdLst/>
              <a:ahLst/>
              <a:cxnLst/>
              <a:rect r="r" b="b" t="t" l="l"/>
              <a:pathLst>
                <a:path h="1107996" w="21833635">
                  <a:moveTo>
                    <a:pt x="0" y="0"/>
                  </a:moveTo>
                  <a:lnTo>
                    <a:pt x="21833635" y="0"/>
                  </a:lnTo>
                  <a:lnTo>
                    <a:pt x="21833635" y="1107996"/>
                  </a:lnTo>
                  <a:lnTo>
                    <a:pt x="0" y="1107996"/>
                  </a:lnTo>
                  <a:close/>
                </a:path>
              </a:pathLst>
            </a:custGeom>
            <a:solidFill>
              <a:srgbClr val="000000">
                <a:alpha val="0"/>
              </a:srgbClr>
            </a:solidFill>
          </p:spPr>
        </p:sp>
        <p:sp>
          <p:nvSpPr>
            <p:cNvPr name="TextBox 10" id="10"/>
            <p:cNvSpPr txBox="true"/>
            <p:nvPr/>
          </p:nvSpPr>
          <p:spPr>
            <a:xfrm>
              <a:off x="0" y="-85725"/>
              <a:ext cx="21833635" cy="1193721"/>
            </a:xfrm>
            <a:prstGeom prst="rect">
              <a:avLst/>
            </a:prstGeom>
          </p:spPr>
          <p:txBody>
            <a:bodyPr anchor="t" rtlCol="false" tIns="0" lIns="0" bIns="0" rIns="0"/>
            <a:lstStyle/>
            <a:p>
              <a:pPr algn="ctr">
                <a:lnSpc>
                  <a:spcPts val="5759"/>
                </a:lnSpc>
              </a:pPr>
              <a:r>
                <a:rPr lang="en-US" sz="4800" b="true">
                  <a:solidFill>
                    <a:srgbClr val="000000"/>
                  </a:solidFill>
                  <a:latin typeface="Calibri (MS) Bold"/>
                  <a:ea typeface="Calibri (MS) Bold"/>
                  <a:cs typeface="Calibri (MS) Bold"/>
                  <a:sym typeface="Calibri (MS) Bold"/>
                </a:rPr>
                <a:t>NỘI DUNG BÁO CÁO</a:t>
              </a:r>
            </a:p>
          </p:txBody>
        </p:sp>
      </p:grpSp>
      <p:grpSp>
        <p:nvGrpSpPr>
          <p:cNvPr name="Group 11" id="11"/>
          <p:cNvGrpSpPr/>
          <p:nvPr/>
        </p:nvGrpSpPr>
        <p:grpSpPr>
          <a:xfrm rot="0">
            <a:off x="8692116" y="3231324"/>
            <a:ext cx="9595884" cy="8644271"/>
            <a:chOff x="0" y="0"/>
            <a:chExt cx="12794512" cy="11525695"/>
          </a:xfrm>
        </p:grpSpPr>
        <p:sp>
          <p:nvSpPr>
            <p:cNvPr name="Freeform 12" id="12"/>
            <p:cNvSpPr/>
            <p:nvPr/>
          </p:nvSpPr>
          <p:spPr>
            <a:xfrm flipH="false" flipV="false" rot="0">
              <a:off x="0" y="0"/>
              <a:ext cx="12794488" cy="11525758"/>
            </a:xfrm>
            <a:custGeom>
              <a:avLst/>
              <a:gdLst/>
              <a:ahLst/>
              <a:cxnLst/>
              <a:rect r="r" b="b" t="t" l="l"/>
              <a:pathLst>
                <a:path h="11525758" w="12794488">
                  <a:moveTo>
                    <a:pt x="0" y="1921002"/>
                  </a:moveTo>
                  <a:cubicBezTo>
                    <a:pt x="0" y="860044"/>
                    <a:pt x="860044" y="0"/>
                    <a:pt x="1921002" y="0"/>
                  </a:cubicBezTo>
                  <a:lnTo>
                    <a:pt x="10873486" y="0"/>
                  </a:lnTo>
                  <a:cubicBezTo>
                    <a:pt x="11934444" y="0"/>
                    <a:pt x="12794488" y="860044"/>
                    <a:pt x="12794488" y="1921002"/>
                  </a:cubicBezTo>
                  <a:lnTo>
                    <a:pt x="12794488" y="9604756"/>
                  </a:lnTo>
                  <a:cubicBezTo>
                    <a:pt x="12794488" y="10665714"/>
                    <a:pt x="11934444" y="11525758"/>
                    <a:pt x="10873486" y="11525758"/>
                  </a:cubicBezTo>
                  <a:lnTo>
                    <a:pt x="1921002" y="11525758"/>
                  </a:lnTo>
                  <a:cubicBezTo>
                    <a:pt x="860044" y="11525758"/>
                    <a:pt x="0" y="10665587"/>
                    <a:pt x="0" y="9604756"/>
                  </a:cubicBezTo>
                  <a:close/>
                </a:path>
              </a:pathLst>
            </a:custGeom>
            <a:solidFill>
              <a:srgbClr val="FAC090"/>
            </a:solidFill>
          </p:spPr>
        </p:sp>
        <p:sp>
          <p:nvSpPr>
            <p:cNvPr name="TextBox 13" id="13"/>
            <p:cNvSpPr txBox="true"/>
            <p:nvPr/>
          </p:nvSpPr>
          <p:spPr>
            <a:xfrm>
              <a:off x="0" y="-352425"/>
              <a:ext cx="12794512" cy="11878120"/>
            </a:xfrm>
            <a:prstGeom prst="rect">
              <a:avLst/>
            </a:prstGeom>
          </p:spPr>
          <p:txBody>
            <a:bodyPr anchor="ctr" rtlCol="false" tIns="50800" lIns="50800" bIns="50800" rIns="50800"/>
            <a:lstStyle/>
            <a:p>
              <a:pPr algn="ctr">
                <a:lnSpc>
                  <a:spcPts val="8100"/>
                </a:lnSpc>
              </a:pPr>
              <a:r>
                <a:rPr lang="en-US" sz="4500" b="true">
                  <a:solidFill>
                    <a:srgbClr val="000000"/>
                  </a:solidFill>
                  <a:latin typeface="Calibri (MS) Bold"/>
                  <a:ea typeface="Calibri (MS) Bold"/>
                  <a:cs typeface="Calibri (MS) Bold"/>
                  <a:sym typeface="Calibri (MS) Bold"/>
                </a:rPr>
                <a:t>NGHIÊN CỨU LÝ THUYẾT</a:t>
              </a:r>
            </a:p>
            <a:p>
              <a:pPr algn="l">
                <a:lnSpc>
                  <a:spcPts val="8100"/>
                </a:lnSpc>
              </a:pPr>
              <a:r>
                <a:rPr lang="en-US" sz="4500" b="true">
                  <a:solidFill>
                    <a:srgbClr val="000000"/>
                  </a:solidFill>
                  <a:latin typeface="Calibri (MS) Bold"/>
                  <a:ea typeface="Calibri (MS) Bold"/>
                  <a:cs typeface="Calibri (MS) Bold"/>
                  <a:sym typeface="Calibri (MS) Bold"/>
                </a:rPr>
                <a:t>  </a:t>
              </a:r>
              <a:r>
                <a:rPr lang="en-US" sz="4500" b="true">
                  <a:solidFill>
                    <a:srgbClr val="000000"/>
                  </a:solidFill>
                  <a:latin typeface="Calibri (MS) Bold"/>
                  <a:ea typeface="Calibri (MS) Bold"/>
                  <a:cs typeface="Calibri (MS) Bold"/>
                  <a:sym typeface="Calibri (MS) Bold"/>
                </a:rPr>
                <a:t>2.1 Python</a:t>
              </a:r>
            </a:p>
            <a:p>
              <a:pPr algn="l">
                <a:lnSpc>
                  <a:spcPts val="8100"/>
                </a:lnSpc>
              </a:pPr>
              <a:r>
                <a:rPr lang="en-US" sz="4500" b="true">
                  <a:solidFill>
                    <a:srgbClr val="000000"/>
                  </a:solidFill>
                  <a:latin typeface="Calibri (MS) Bold"/>
                  <a:ea typeface="Calibri (MS) Bold"/>
                  <a:cs typeface="Calibri (MS) Bold"/>
                  <a:sym typeface="Calibri (MS) Bold"/>
                </a:rPr>
                <a:t>  2.2 Django</a:t>
              </a:r>
            </a:p>
            <a:p>
              <a:pPr algn="l">
                <a:lnSpc>
                  <a:spcPts val="8100"/>
                </a:lnSpc>
              </a:pPr>
              <a:r>
                <a:rPr lang="en-US" sz="4500" b="true">
                  <a:solidFill>
                    <a:srgbClr val="000000"/>
                  </a:solidFill>
                  <a:latin typeface="Calibri (MS) Bold"/>
                  <a:ea typeface="Calibri (MS) Bold"/>
                  <a:cs typeface="Calibri (MS) Bold"/>
                  <a:sym typeface="Calibri (MS) Bold"/>
                </a:rPr>
                <a:t>  2.3 MySQL</a:t>
              </a:r>
            </a:p>
            <a:p>
              <a:pPr algn="l">
                <a:lnSpc>
                  <a:spcPts val="8100"/>
                </a:lnSpc>
              </a:pPr>
              <a:r>
                <a:rPr lang="en-US" sz="4500" b="true">
                  <a:solidFill>
                    <a:srgbClr val="000000"/>
                  </a:solidFill>
                  <a:latin typeface="Calibri (MS) Bold"/>
                  <a:ea typeface="Calibri (MS) Bold"/>
                  <a:cs typeface="Calibri (MS) Bold"/>
                  <a:sym typeface="Calibri (MS) Bold"/>
                </a:rPr>
                <a:t>  2.4 Mô hình MVT</a:t>
              </a:r>
            </a:p>
            <a:p>
              <a:pPr algn="ctr">
                <a:lnSpc>
                  <a:spcPts val="5400"/>
                </a:lnSpc>
              </a:pPr>
            </a:p>
            <a:p>
              <a:pPr algn="ctr">
                <a:lnSpc>
                  <a:spcPts val="5400"/>
                </a:lnSpc>
              </a:pPr>
            </a:p>
            <a:p>
              <a:pPr algn="ctr">
                <a:lnSpc>
                  <a:spcPts val="5400"/>
                </a:lnSpc>
              </a:pPr>
            </a:p>
          </p:txBody>
        </p:sp>
      </p:grpSp>
      <p:grpSp>
        <p:nvGrpSpPr>
          <p:cNvPr name="Group 14" id="14"/>
          <p:cNvGrpSpPr/>
          <p:nvPr/>
        </p:nvGrpSpPr>
        <p:grpSpPr>
          <a:xfrm rot="0">
            <a:off x="956387" y="3324137"/>
            <a:ext cx="6363973" cy="2427628"/>
            <a:chOff x="0" y="0"/>
            <a:chExt cx="3656525" cy="1394833"/>
          </a:xfrm>
        </p:grpSpPr>
        <p:sp>
          <p:nvSpPr>
            <p:cNvPr name="Freeform 15" id="15"/>
            <p:cNvSpPr/>
            <p:nvPr/>
          </p:nvSpPr>
          <p:spPr>
            <a:xfrm flipH="false" flipV="false" rot="0">
              <a:off x="16354" y="16891"/>
              <a:ext cx="3623764" cy="1361059"/>
            </a:xfrm>
            <a:custGeom>
              <a:avLst/>
              <a:gdLst/>
              <a:ahLst/>
              <a:cxnLst/>
              <a:rect r="r" b="b" t="t" l="l"/>
              <a:pathLst>
                <a:path h="1361059" w="3623764">
                  <a:moveTo>
                    <a:pt x="0" y="226822"/>
                  </a:moveTo>
                  <a:cubicBezTo>
                    <a:pt x="0" y="101600"/>
                    <a:pt x="99847" y="0"/>
                    <a:pt x="223058" y="0"/>
                  </a:cubicBezTo>
                  <a:lnTo>
                    <a:pt x="3400707" y="0"/>
                  </a:lnTo>
                  <a:cubicBezTo>
                    <a:pt x="3523917" y="0"/>
                    <a:pt x="3623765" y="101600"/>
                    <a:pt x="3623765" y="226822"/>
                  </a:cubicBezTo>
                  <a:lnTo>
                    <a:pt x="3623765" y="1134237"/>
                  </a:lnTo>
                  <a:cubicBezTo>
                    <a:pt x="3623765" y="1259459"/>
                    <a:pt x="3523917" y="1361059"/>
                    <a:pt x="3400707" y="1361059"/>
                  </a:cubicBezTo>
                  <a:lnTo>
                    <a:pt x="223058" y="1361059"/>
                  </a:lnTo>
                  <a:cubicBezTo>
                    <a:pt x="99847" y="1361059"/>
                    <a:pt x="0" y="1259459"/>
                    <a:pt x="0" y="1134237"/>
                  </a:cubicBezTo>
                  <a:close/>
                </a:path>
              </a:pathLst>
            </a:custGeom>
            <a:solidFill>
              <a:srgbClr val="F79646"/>
            </a:solidFill>
          </p:spPr>
        </p:sp>
        <p:sp>
          <p:nvSpPr>
            <p:cNvPr name="Freeform 16" id="16"/>
            <p:cNvSpPr/>
            <p:nvPr/>
          </p:nvSpPr>
          <p:spPr>
            <a:xfrm flipH="false" flipV="false" rot="0">
              <a:off x="0" y="0"/>
              <a:ext cx="3656473" cy="1394841"/>
            </a:xfrm>
            <a:custGeom>
              <a:avLst/>
              <a:gdLst/>
              <a:ahLst/>
              <a:cxnLst/>
              <a:rect r="r" b="b" t="t" l="l"/>
              <a:pathLst>
                <a:path h="1394841" w="3656473">
                  <a:moveTo>
                    <a:pt x="0" y="243713"/>
                  </a:moveTo>
                  <a:cubicBezTo>
                    <a:pt x="0" y="108839"/>
                    <a:pt x="107471" y="0"/>
                    <a:pt x="239412" y="0"/>
                  </a:cubicBezTo>
                  <a:lnTo>
                    <a:pt x="3417061" y="0"/>
                  </a:lnTo>
                  <a:lnTo>
                    <a:pt x="3417061" y="16891"/>
                  </a:lnTo>
                  <a:lnTo>
                    <a:pt x="3417061" y="0"/>
                  </a:lnTo>
                  <a:cubicBezTo>
                    <a:pt x="3549124" y="0"/>
                    <a:pt x="3656473" y="108839"/>
                    <a:pt x="3656473" y="243713"/>
                  </a:cubicBezTo>
                  <a:lnTo>
                    <a:pt x="3640118" y="243713"/>
                  </a:lnTo>
                  <a:lnTo>
                    <a:pt x="3656473" y="243713"/>
                  </a:lnTo>
                  <a:lnTo>
                    <a:pt x="3656473" y="1151128"/>
                  </a:lnTo>
                  <a:lnTo>
                    <a:pt x="3640118" y="1151128"/>
                  </a:lnTo>
                  <a:lnTo>
                    <a:pt x="3656473" y="1151128"/>
                  </a:lnTo>
                  <a:cubicBezTo>
                    <a:pt x="3656473" y="1286002"/>
                    <a:pt x="3549002" y="1394841"/>
                    <a:pt x="3417061" y="1394841"/>
                  </a:cubicBezTo>
                  <a:lnTo>
                    <a:pt x="3417061" y="1377950"/>
                  </a:lnTo>
                  <a:lnTo>
                    <a:pt x="3417061" y="1394841"/>
                  </a:lnTo>
                  <a:lnTo>
                    <a:pt x="239412" y="1394841"/>
                  </a:lnTo>
                  <a:lnTo>
                    <a:pt x="239412" y="1377950"/>
                  </a:lnTo>
                  <a:lnTo>
                    <a:pt x="239412" y="1394841"/>
                  </a:lnTo>
                  <a:cubicBezTo>
                    <a:pt x="107471" y="1394841"/>
                    <a:pt x="0" y="1286002"/>
                    <a:pt x="0" y="1151128"/>
                  </a:cubicBezTo>
                  <a:lnTo>
                    <a:pt x="0" y="243713"/>
                  </a:lnTo>
                  <a:lnTo>
                    <a:pt x="16354" y="243713"/>
                  </a:lnTo>
                  <a:lnTo>
                    <a:pt x="0" y="243713"/>
                  </a:lnTo>
                  <a:moveTo>
                    <a:pt x="32832" y="243713"/>
                  </a:moveTo>
                  <a:lnTo>
                    <a:pt x="32832" y="1151128"/>
                  </a:lnTo>
                  <a:lnTo>
                    <a:pt x="16354" y="1151128"/>
                  </a:lnTo>
                  <a:lnTo>
                    <a:pt x="32832" y="1151128"/>
                  </a:lnTo>
                  <a:cubicBezTo>
                    <a:pt x="32832" y="1266825"/>
                    <a:pt x="125178" y="1361059"/>
                    <a:pt x="239535" y="1361059"/>
                  </a:cubicBezTo>
                  <a:lnTo>
                    <a:pt x="3417061" y="1361059"/>
                  </a:lnTo>
                  <a:cubicBezTo>
                    <a:pt x="3531417" y="1361059"/>
                    <a:pt x="3623764" y="1266825"/>
                    <a:pt x="3623764" y="1151128"/>
                  </a:cubicBezTo>
                  <a:lnTo>
                    <a:pt x="3623764" y="243713"/>
                  </a:lnTo>
                  <a:cubicBezTo>
                    <a:pt x="3623764" y="128016"/>
                    <a:pt x="3531417" y="33782"/>
                    <a:pt x="3417061" y="33782"/>
                  </a:cubicBezTo>
                  <a:lnTo>
                    <a:pt x="239412" y="33782"/>
                  </a:lnTo>
                  <a:lnTo>
                    <a:pt x="239412" y="16891"/>
                  </a:lnTo>
                  <a:lnTo>
                    <a:pt x="239412" y="33909"/>
                  </a:lnTo>
                  <a:cubicBezTo>
                    <a:pt x="125055" y="33909"/>
                    <a:pt x="32709" y="128143"/>
                    <a:pt x="32709" y="243840"/>
                  </a:cubicBezTo>
                  <a:close/>
                </a:path>
              </a:pathLst>
            </a:custGeom>
            <a:solidFill>
              <a:srgbClr val="1C334E"/>
            </a:solidFill>
          </p:spPr>
        </p:sp>
        <p:sp>
          <p:nvSpPr>
            <p:cNvPr name="TextBox 17" id="17"/>
            <p:cNvSpPr txBox="true"/>
            <p:nvPr/>
          </p:nvSpPr>
          <p:spPr>
            <a:xfrm>
              <a:off x="0" y="-142875"/>
              <a:ext cx="3656525" cy="1537708"/>
            </a:xfrm>
            <a:prstGeom prst="rect">
              <a:avLst/>
            </a:prstGeom>
          </p:spPr>
          <p:txBody>
            <a:bodyPr anchor="ctr" rtlCol="false" tIns="117886" lIns="117886" bIns="117886" rIns="117886"/>
            <a:lstStyle/>
            <a:p>
              <a:pPr algn="ctr">
                <a:lnSpc>
                  <a:spcPts val="7518"/>
                </a:lnSpc>
              </a:pPr>
              <a:r>
                <a:rPr lang="en-US" sz="6265" b="true">
                  <a:solidFill>
                    <a:srgbClr val="000000"/>
                  </a:solidFill>
                  <a:latin typeface="Calibri (MS) Bold"/>
                  <a:ea typeface="Calibri (MS) Bold"/>
                  <a:cs typeface="Calibri (MS) Bold"/>
                  <a:sym typeface="Calibri (MS) Bold"/>
                </a:rPr>
                <a:t>CHƯƠNG 2</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7185387" y="320106"/>
            <a:ext cx="3086100" cy="1518787"/>
            <a:chOff x="0" y="0"/>
            <a:chExt cx="4114800" cy="2025049"/>
          </a:xfrm>
        </p:grpSpPr>
        <p:sp>
          <p:nvSpPr>
            <p:cNvPr name="Freeform 5" id="5"/>
            <p:cNvSpPr/>
            <p:nvPr/>
          </p:nvSpPr>
          <p:spPr>
            <a:xfrm flipH="false" flipV="false" rot="0">
              <a:off x="0" y="0"/>
              <a:ext cx="4114800" cy="2025015"/>
            </a:xfrm>
            <a:custGeom>
              <a:avLst/>
              <a:gdLst/>
              <a:ahLst/>
              <a:cxnLst/>
              <a:rect r="r" b="b" t="t" l="l"/>
              <a:pathLst>
                <a:path h="2025015" w="4114800">
                  <a:moveTo>
                    <a:pt x="647700" y="0"/>
                  </a:moveTo>
                  <a:lnTo>
                    <a:pt x="3467100" y="0"/>
                  </a:lnTo>
                  <a:cubicBezTo>
                    <a:pt x="3638931" y="0"/>
                    <a:pt x="3803650" y="68199"/>
                    <a:pt x="3925062" y="189738"/>
                  </a:cubicBezTo>
                  <a:cubicBezTo>
                    <a:pt x="4046474" y="311277"/>
                    <a:pt x="4114800" y="475869"/>
                    <a:pt x="4114800" y="647700"/>
                  </a:cubicBezTo>
                  <a:lnTo>
                    <a:pt x="4114800" y="1377315"/>
                  </a:lnTo>
                  <a:cubicBezTo>
                    <a:pt x="4114800" y="1549146"/>
                    <a:pt x="4046601" y="1713865"/>
                    <a:pt x="3925062" y="1835277"/>
                  </a:cubicBezTo>
                  <a:cubicBezTo>
                    <a:pt x="3803523" y="1956689"/>
                    <a:pt x="3638931" y="2025015"/>
                    <a:pt x="3467100" y="2025015"/>
                  </a:cubicBezTo>
                  <a:lnTo>
                    <a:pt x="647700" y="2025015"/>
                  </a:lnTo>
                  <a:cubicBezTo>
                    <a:pt x="475869" y="2025015"/>
                    <a:pt x="311150" y="1956816"/>
                    <a:pt x="189738" y="1835277"/>
                  </a:cubicBezTo>
                  <a:cubicBezTo>
                    <a:pt x="68326" y="1713738"/>
                    <a:pt x="0" y="1549146"/>
                    <a:pt x="0" y="1377315"/>
                  </a:cubicBezTo>
                  <a:lnTo>
                    <a:pt x="0" y="647700"/>
                  </a:lnTo>
                  <a:cubicBezTo>
                    <a:pt x="0" y="475869"/>
                    <a:pt x="68199" y="311150"/>
                    <a:pt x="189738" y="189738"/>
                  </a:cubicBezTo>
                  <a:cubicBezTo>
                    <a:pt x="311277" y="68326"/>
                    <a:pt x="475869" y="0"/>
                    <a:pt x="647700" y="0"/>
                  </a:cubicBezTo>
                  <a:close/>
                </a:path>
              </a:pathLst>
            </a:custGeom>
            <a:solidFill>
              <a:srgbClr val="769EBE"/>
            </a:solidFill>
          </p:spPr>
        </p:sp>
      </p:grpSp>
      <p:grpSp>
        <p:nvGrpSpPr>
          <p:cNvPr name="Group 6" id="6"/>
          <p:cNvGrpSpPr/>
          <p:nvPr/>
        </p:nvGrpSpPr>
        <p:grpSpPr>
          <a:xfrm rot="0">
            <a:off x="7185387" y="151031"/>
            <a:ext cx="3086100" cy="1916604"/>
            <a:chOff x="0" y="0"/>
            <a:chExt cx="4114800" cy="2555472"/>
          </a:xfrm>
        </p:grpSpPr>
        <p:sp>
          <p:nvSpPr>
            <p:cNvPr name="Freeform 7" id="7"/>
            <p:cNvSpPr/>
            <p:nvPr/>
          </p:nvSpPr>
          <p:spPr>
            <a:xfrm flipH="false" flipV="false" rot="0">
              <a:off x="0" y="0"/>
              <a:ext cx="4114800" cy="2555473"/>
            </a:xfrm>
            <a:custGeom>
              <a:avLst/>
              <a:gdLst/>
              <a:ahLst/>
              <a:cxnLst/>
              <a:rect r="r" b="b" t="t" l="l"/>
              <a:pathLst>
                <a:path h="2555473" w="4114800">
                  <a:moveTo>
                    <a:pt x="0" y="0"/>
                  </a:moveTo>
                  <a:lnTo>
                    <a:pt x="4114800" y="0"/>
                  </a:lnTo>
                  <a:lnTo>
                    <a:pt x="4114800" y="2555473"/>
                  </a:lnTo>
                  <a:lnTo>
                    <a:pt x="0" y="2555473"/>
                  </a:lnTo>
                  <a:close/>
                </a:path>
              </a:pathLst>
            </a:custGeom>
            <a:solidFill>
              <a:srgbClr val="000000">
                <a:alpha val="0"/>
              </a:srgbClr>
            </a:solidFill>
          </p:spPr>
        </p:sp>
        <p:sp>
          <p:nvSpPr>
            <p:cNvPr name="TextBox 8" id="8"/>
            <p:cNvSpPr txBox="true"/>
            <p:nvPr/>
          </p:nvSpPr>
          <p:spPr>
            <a:xfrm>
              <a:off x="0" y="-104775"/>
              <a:ext cx="4114800" cy="2660247"/>
            </a:xfrm>
            <a:prstGeom prst="rect">
              <a:avLst/>
            </a:prstGeom>
          </p:spPr>
          <p:txBody>
            <a:bodyPr anchor="ctr" rtlCol="false" tIns="0" lIns="0" bIns="0" rIns="0"/>
            <a:lstStyle/>
            <a:p>
              <a:pPr algn="ctr">
                <a:lnSpc>
                  <a:spcPts val="3639"/>
                </a:lnSpc>
              </a:pPr>
              <a:r>
                <a:rPr lang="en-US" sz="2599" i="true">
                  <a:solidFill>
                    <a:srgbClr val="000000"/>
                  </a:solidFill>
                  <a:latin typeface="Arial Italics"/>
                  <a:ea typeface="Arial Italics"/>
                  <a:cs typeface="Arial Italics"/>
                  <a:sym typeface="Arial Italics"/>
                </a:rPr>
                <a:t>c) QUẢN LÝ SẢN PHẨM</a:t>
              </a:r>
            </a:p>
          </p:txBody>
        </p:sp>
      </p:grpSp>
      <p:grpSp>
        <p:nvGrpSpPr>
          <p:cNvPr name="Group 9" id="9"/>
          <p:cNvGrpSpPr/>
          <p:nvPr/>
        </p:nvGrpSpPr>
        <p:grpSpPr>
          <a:xfrm rot="0">
            <a:off x="8709387" y="1819843"/>
            <a:ext cx="38100" cy="910296"/>
            <a:chOff x="0" y="0"/>
            <a:chExt cx="50800" cy="1213728"/>
          </a:xfrm>
        </p:grpSpPr>
        <p:sp>
          <p:nvSpPr>
            <p:cNvPr name="Freeform 10" id="10"/>
            <p:cNvSpPr/>
            <p:nvPr/>
          </p:nvSpPr>
          <p:spPr>
            <a:xfrm flipH="false" flipV="false" rot="0">
              <a:off x="0" y="25400"/>
              <a:ext cx="50800" cy="1162939"/>
            </a:xfrm>
            <a:custGeom>
              <a:avLst/>
              <a:gdLst/>
              <a:ahLst/>
              <a:cxnLst/>
              <a:rect r="r" b="b" t="t" l="l"/>
              <a:pathLst>
                <a:path h="1162939" w="50800">
                  <a:moveTo>
                    <a:pt x="50800" y="0"/>
                  </a:moveTo>
                  <a:lnTo>
                    <a:pt x="50800" y="1162939"/>
                  </a:lnTo>
                  <a:lnTo>
                    <a:pt x="0" y="1162939"/>
                  </a:lnTo>
                  <a:lnTo>
                    <a:pt x="0" y="0"/>
                  </a:lnTo>
                  <a:close/>
                </a:path>
              </a:pathLst>
            </a:custGeom>
            <a:solidFill>
              <a:srgbClr val="FFC331"/>
            </a:solidFill>
          </p:spPr>
        </p:sp>
      </p:grpSp>
      <p:grpSp>
        <p:nvGrpSpPr>
          <p:cNvPr name="Group 11" id="11"/>
          <p:cNvGrpSpPr/>
          <p:nvPr/>
        </p:nvGrpSpPr>
        <p:grpSpPr>
          <a:xfrm rot="0">
            <a:off x="596355" y="2067635"/>
            <a:ext cx="17095291" cy="8219365"/>
            <a:chOff x="0" y="0"/>
            <a:chExt cx="22793721" cy="10959153"/>
          </a:xfrm>
        </p:grpSpPr>
        <p:sp>
          <p:nvSpPr>
            <p:cNvPr name="Freeform 12" id="12"/>
            <p:cNvSpPr/>
            <p:nvPr/>
          </p:nvSpPr>
          <p:spPr>
            <a:xfrm flipH="false" flipV="false" rot="0">
              <a:off x="0" y="0"/>
              <a:ext cx="22793706" cy="10959105"/>
            </a:xfrm>
            <a:custGeom>
              <a:avLst/>
              <a:gdLst/>
              <a:ahLst/>
              <a:cxnLst/>
              <a:rect r="r" b="b" t="t" l="l"/>
              <a:pathLst>
                <a:path h="10959105" w="22793706">
                  <a:moveTo>
                    <a:pt x="0" y="0"/>
                  </a:moveTo>
                  <a:lnTo>
                    <a:pt x="22793706" y="0"/>
                  </a:lnTo>
                  <a:lnTo>
                    <a:pt x="22793706" y="10959105"/>
                  </a:lnTo>
                  <a:lnTo>
                    <a:pt x="0" y="10959105"/>
                  </a:lnTo>
                  <a:lnTo>
                    <a:pt x="0" y="0"/>
                  </a:lnTo>
                  <a:close/>
                </a:path>
              </a:pathLst>
            </a:custGeom>
            <a:blipFill>
              <a:blip r:embed="rId3"/>
              <a:stretch>
                <a:fillRect l="-1698" t="0" r="-1698" b="0"/>
              </a:stretch>
            </a:blipFill>
          </p:spPr>
        </p:sp>
      </p:grpSp>
      <p:grpSp>
        <p:nvGrpSpPr>
          <p:cNvPr name="Group 13" id="13"/>
          <p:cNvGrpSpPr/>
          <p:nvPr/>
        </p:nvGrpSpPr>
        <p:grpSpPr>
          <a:xfrm rot="0">
            <a:off x="488826" y="349286"/>
            <a:ext cx="3574628" cy="1384228"/>
            <a:chOff x="0" y="0"/>
            <a:chExt cx="4766171" cy="1845637"/>
          </a:xfrm>
        </p:grpSpPr>
        <p:sp>
          <p:nvSpPr>
            <p:cNvPr name="Freeform 14" id="14"/>
            <p:cNvSpPr/>
            <p:nvPr/>
          </p:nvSpPr>
          <p:spPr>
            <a:xfrm flipH="false" flipV="false" rot="0">
              <a:off x="0" y="0"/>
              <a:ext cx="4766171" cy="1845637"/>
            </a:xfrm>
            <a:custGeom>
              <a:avLst/>
              <a:gdLst/>
              <a:ahLst/>
              <a:cxnLst/>
              <a:rect r="r" b="b" t="t" l="l"/>
              <a:pathLst>
                <a:path h="1845637" w="4766171">
                  <a:moveTo>
                    <a:pt x="0" y="0"/>
                  </a:moveTo>
                  <a:lnTo>
                    <a:pt x="4766171" y="0"/>
                  </a:lnTo>
                  <a:lnTo>
                    <a:pt x="4766171" y="1845637"/>
                  </a:lnTo>
                  <a:lnTo>
                    <a:pt x="0" y="1845637"/>
                  </a:lnTo>
                  <a:close/>
                </a:path>
              </a:pathLst>
            </a:custGeom>
            <a:solidFill>
              <a:srgbClr val="000000">
                <a:alpha val="0"/>
              </a:srgbClr>
            </a:solidFill>
          </p:spPr>
        </p:sp>
        <p:sp>
          <p:nvSpPr>
            <p:cNvPr name="TextBox 15" id="15"/>
            <p:cNvSpPr txBox="true"/>
            <p:nvPr/>
          </p:nvSpPr>
          <p:spPr>
            <a:xfrm>
              <a:off x="0" y="-152400"/>
              <a:ext cx="4766171" cy="1998037"/>
            </a:xfrm>
            <a:prstGeom prst="rect">
              <a:avLst/>
            </a:prstGeom>
          </p:spPr>
          <p:txBody>
            <a:bodyPr anchor="t" rtlCol="false" tIns="0" lIns="0" bIns="0" rIns="0"/>
            <a:lstStyle/>
            <a:p>
              <a:pPr algn="l">
                <a:lnSpc>
                  <a:spcPts val="5598"/>
                </a:lnSpc>
              </a:pPr>
              <a:r>
                <a:rPr lang="en-US" b="true" sz="3999" i="true">
                  <a:solidFill>
                    <a:srgbClr val="FFFFFF"/>
                  </a:solidFill>
                  <a:latin typeface="Arial Bold Italics"/>
                  <a:ea typeface="Arial Bold Italics"/>
                  <a:cs typeface="Arial Bold Italics"/>
                  <a:sym typeface="Arial Bold Italics"/>
                </a:rPr>
                <a:t>4.2.2 Các trang quản lý</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733090" y="4987315"/>
            <a:ext cx="3086100" cy="1518787"/>
            <a:chOff x="0" y="0"/>
            <a:chExt cx="4114800" cy="2025049"/>
          </a:xfrm>
        </p:grpSpPr>
        <p:sp>
          <p:nvSpPr>
            <p:cNvPr name="Freeform 5" id="5"/>
            <p:cNvSpPr/>
            <p:nvPr/>
          </p:nvSpPr>
          <p:spPr>
            <a:xfrm flipH="false" flipV="false" rot="0">
              <a:off x="0" y="0"/>
              <a:ext cx="4114800" cy="2025015"/>
            </a:xfrm>
            <a:custGeom>
              <a:avLst/>
              <a:gdLst/>
              <a:ahLst/>
              <a:cxnLst/>
              <a:rect r="r" b="b" t="t" l="l"/>
              <a:pathLst>
                <a:path h="2025015" w="4114800">
                  <a:moveTo>
                    <a:pt x="647700" y="0"/>
                  </a:moveTo>
                  <a:lnTo>
                    <a:pt x="3467100" y="0"/>
                  </a:lnTo>
                  <a:cubicBezTo>
                    <a:pt x="3638931" y="0"/>
                    <a:pt x="3803650" y="68199"/>
                    <a:pt x="3925062" y="189738"/>
                  </a:cubicBezTo>
                  <a:cubicBezTo>
                    <a:pt x="4046474" y="311277"/>
                    <a:pt x="4114800" y="475869"/>
                    <a:pt x="4114800" y="647700"/>
                  </a:cubicBezTo>
                  <a:lnTo>
                    <a:pt x="4114800" y="1377315"/>
                  </a:lnTo>
                  <a:cubicBezTo>
                    <a:pt x="4114800" y="1549146"/>
                    <a:pt x="4046601" y="1713865"/>
                    <a:pt x="3925062" y="1835277"/>
                  </a:cubicBezTo>
                  <a:cubicBezTo>
                    <a:pt x="3803523" y="1956689"/>
                    <a:pt x="3638931" y="2025015"/>
                    <a:pt x="3467100" y="2025015"/>
                  </a:cubicBezTo>
                  <a:lnTo>
                    <a:pt x="647700" y="2025015"/>
                  </a:lnTo>
                  <a:cubicBezTo>
                    <a:pt x="475869" y="2025015"/>
                    <a:pt x="311150" y="1956816"/>
                    <a:pt x="189738" y="1835277"/>
                  </a:cubicBezTo>
                  <a:cubicBezTo>
                    <a:pt x="68326" y="1713738"/>
                    <a:pt x="0" y="1549146"/>
                    <a:pt x="0" y="1377315"/>
                  </a:cubicBezTo>
                  <a:lnTo>
                    <a:pt x="0" y="647700"/>
                  </a:lnTo>
                  <a:cubicBezTo>
                    <a:pt x="0" y="475869"/>
                    <a:pt x="68199" y="311150"/>
                    <a:pt x="189738" y="189738"/>
                  </a:cubicBezTo>
                  <a:cubicBezTo>
                    <a:pt x="311277" y="68326"/>
                    <a:pt x="475869" y="0"/>
                    <a:pt x="647700" y="0"/>
                  </a:cubicBezTo>
                  <a:close/>
                </a:path>
              </a:pathLst>
            </a:custGeom>
            <a:solidFill>
              <a:srgbClr val="769EBE"/>
            </a:solidFill>
          </p:spPr>
        </p:sp>
      </p:grpSp>
      <p:grpSp>
        <p:nvGrpSpPr>
          <p:cNvPr name="Group 6" id="6"/>
          <p:cNvGrpSpPr/>
          <p:nvPr/>
        </p:nvGrpSpPr>
        <p:grpSpPr>
          <a:xfrm rot="0">
            <a:off x="733090" y="4987315"/>
            <a:ext cx="3086100" cy="1518787"/>
            <a:chOff x="0" y="0"/>
            <a:chExt cx="4114800" cy="2025049"/>
          </a:xfrm>
        </p:grpSpPr>
        <p:sp>
          <p:nvSpPr>
            <p:cNvPr name="Freeform 7" id="7"/>
            <p:cNvSpPr/>
            <p:nvPr/>
          </p:nvSpPr>
          <p:spPr>
            <a:xfrm flipH="false" flipV="false" rot="0">
              <a:off x="0" y="0"/>
              <a:ext cx="4114800" cy="2025049"/>
            </a:xfrm>
            <a:custGeom>
              <a:avLst/>
              <a:gdLst/>
              <a:ahLst/>
              <a:cxnLst/>
              <a:rect r="r" b="b" t="t" l="l"/>
              <a:pathLst>
                <a:path h="2025049" w="4114800">
                  <a:moveTo>
                    <a:pt x="0" y="0"/>
                  </a:moveTo>
                  <a:lnTo>
                    <a:pt x="4114800" y="0"/>
                  </a:lnTo>
                  <a:lnTo>
                    <a:pt x="4114800" y="2025049"/>
                  </a:lnTo>
                  <a:lnTo>
                    <a:pt x="0" y="2025049"/>
                  </a:lnTo>
                  <a:close/>
                </a:path>
              </a:pathLst>
            </a:custGeom>
            <a:solidFill>
              <a:srgbClr val="000000">
                <a:alpha val="0"/>
              </a:srgbClr>
            </a:solidFill>
          </p:spPr>
        </p:sp>
        <p:sp>
          <p:nvSpPr>
            <p:cNvPr name="TextBox 8" id="8"/>
            <p:cNvSpPr txBox="true"/>
            <p:nvPr/>
          </p:nvSpPr>
          <p:spPr>
            <a:xfrm>
              <a:off x="0" y="-104775"/>
              <a:ext cx="4114800" cy="2129824"/>
            </a:xfrm>
            <a:prstGeom prst="rect">
              <a:avLst/>
            </a:prstGeom>
          </p:spPr>
          <p:txBody>
            <a:bodyPr anchor="ctr" rtlCol="false" tIns="0" lIns="0" bIns="0" rIns="0"/>
            <a:lstStyle/>
            <a:p>
              <a:pPr algn="ctr">
                <a:lnSpc>
                  <a:spcPts val="3639"/>
                </a:lnSpc>
              </a:pPr>
              <a:r>
                <a:rPr lang="en-US" sz="2599" i="true">
                  <a:solidFill>
                    <a:srgbClr val="000000"/>
                  </a:solidFill>
                  <a:latin typeface="Arial Italics"/>
                  <a:ea typeface="Arial Italics"/>
                  <a:cs typeface="Arial Italics"/>
                  <a:sym typeface="Arial Italics"/>
                </a:rPr>
                <a:t>d) TRANG BÁO CÁO</a:t>
              </a:r>
            </a:p>
          </p:txBody>
        </p:sp>
      </p:grpSp>
      <p:grpSp>
        <p:nvGrpSpPr>
          <p:cNvPr name="Group 9" id="9"/>
          <p:cNvGrpSpPr/>
          <p:nvPr/>
        </p:nvGrpSpPr>
        <p:grpSpPr>
          <a:xfrm rot="0">
            <a:off x="3800140" y="5727659"/>
            <a:ext cx="1948658" cy="38100"/>
            <a:chOff x="0" y="0"/>
            <a:chExt cx="2598211" cy="50800"/>
          </a:xfrm>
        </p:grpSpPr>
        <p:sp>
          <p:nvSpPr>
            <p:cNvPr name="Freeform 10" id="10"/>
            <p:cNvSpPr/>
            <p:nvPr/>
          </p:nvSpPr>
          <p:spPr>
            <a:xfrm flipH="false" flipV="false" rot="0">
              <a:off x="25400" y="0"/>
              <a:ext cx="2547366" cy="50800"/>
            </a:xfrm>
            <a:custGeom>
              <a:avLst/>
              <a:gdLst/>
              <a:ahLst/>
              <a:cxnLst/>
              <a:rect r="r" b="b" t="t" l="l"/>
              <a:pathLst>
                <a:path h="50800" w="2547366">
                  <a:moveTo>
                    <a:pt x="0" y="0"/>
                  </a:moveTo>
                  <a:lnTo>
                    <a:pt x="2547366" y="0"/>
                  </a:lnTo>
                  <a:lnTo>
                    <a:pt x="2547366" y="50800"/>
                  </a:lnTo>
                  <a:lnTo>
                    <a:pt x="0" y="50800"/>
                  </a:lnTo>
                  <a:close/>
                </a:path>
              </a:pathLst>
            </a:custGeom>
            <a:solidFill>
              <a:srgbClr val="FFC331"/>
            </a:solidFill>
          </p:spPr>
        </p:sp>
      </p:grpSp>
      <p:grpSp>
        <p:nvGrpSpPr>
          <p:cNvPr name="Group 11" id="11"/>
          <p:cNvGrpSpPr/>
          <p:nvPr/>
        </p:nvGrpSpPr>
        <p:grpSpPr>
          <a:xfrm rot="0">
            <a:off x="5710699" y="1382202"/>
            <a:ext cx="12397046" cy="8729013"/>
            <a:chOff x="0" y="0"/>
            <a:chExt cx="16529395" cy="11638684"/>
          </a:xfrm>
        </p:grpSpPr>
        <p:sp>
          <p:nvSpPr>
            <p:cNvPr name="Freeform 12" id="12"/>
            <p:cNvSpPr/>
            <p:nvPr/>
          </p:nvSpPr>
          <p:spPr>
            <a:xfrm flipH="false" flipV="false" rot="0">
              <a:off x="25400" y="25400"/>
              <a:ext cx="16478631" cy="11587861"/>
            </a:xfrm>
            <a:custGeom>
              <a:avLst/>
              <a:gdLst/>
              <a:ahLst/>
              <a:cxnLst/>
              <a:rect r="r" b="b" t="t" l="l"/>
              <a:pathLst>
                <a:path h="11587861" w="16478631">
                  <a:moveTo>
                    <a:pt x="0" y="0"/>
                  </a:moveTo>
                  <a:lnTo>
                    <a:pt x="16478631" y="0"/>
                  </a:lnTo>
                  <a:lnTo>
                    <a:pt x="16478631" y="11587861"/>
                  </a:lnTo>
                  <a:lnTo>
                    <a:pt x="0" y="11587861"/>
                  </a:lnTo>
                  <a:lnTo>
                    <a:pt x="0" y="0"/>
                  </a:lnTo>
                  <a:close/>
                </a:path>
              </a:pathLst>
            </a:custGeom>
            <a:blipFill>
              <a:blip r:embed="rId3"/>
              <a:stretch>
                <a:fillRect l="-2061" t="0" r="-2061" b="0"/>
              </a:stretch>
            </a:blipFill>
          </p:spPr>
        </p:sp>
        <p:sp>
          <p:nvSpPr>
            <p:cNvPr name="Freeform 13" id="13"/>
            <p:cNvSpPr/>
            <p:nvPr/>
          </p:nvSpPr>
          <p:spPr>
            <a:xfrm flipH="false" flipV="false" rot="0">
              <a:off x="0" y="0"/>
              <a:ext cx="16529431" cy="11638661"/>
            </a:xfrm>
            <a:custGeom>
              <a:avLst/>
              <a:gdLst/>
              <a:ahLst/>
              <a:cxnLst/>
              <a:rect r="r" b="b" t="t" l="l"/>
              <a:pathLst>
                <a:path h="11638661" w="16529431">
                  <a:moveTo>
                    <a:pt x="25400" y="0"/>
                  </a:moveTo>
                  <a:lnTo>
                    <a:pt x="16504031" y="0"/>
                  </a:lnTo>
                  <a:cubicBezTo>
                    <a:pt x="16518001" y="0"/>
                    <a:pt x="16529431" y="11430"/>
                    <a:pt x="16529431" y="25400"/>
                  </a:cubicBezTo>
                  <a:lnTo>
                    <a:pt x="16529431" y="11613261"/>
                  </a:lnTo>
                  <a:cubicBezTo>
                    <a:pt x="16529431" y="11627231"/>
                    <a:pt x="16518001" y="11638661"/>
                    <a:pt x="16504031" y="11638661"/>
                  </a:cubicBezTo>
                  <a:lnTo>
                    <a:pt x="25400" y="11638661"/>
                  </a:lnTo>
                  <a:cubicBezTo>
                    <a:pt x="11430" y="11638661"/>
                    <a:pt x="0" y="11627231"/>
                    <a:pt x="0" y="11613261"/>
                  </a:cubicBezTo>
                  <a:lnTo>
                    <a:pt x="0" y="25400"/>
                  </a:lnTo>
                  <a:cubicBezTo>
                    <a:pt x="0" y="11430"/>
                    <a:pt x="11430" y="0"/>
                    <a:pt x="25400" y="0"/>
                  </a:cubicBezTo>
                  <a:moveTo>
                    <a:pt x="25400" y="50800"/>
                  </a:moveTo>
                  <a:lnTo>
                    <a:pt x="25400" y="25400"/>
                  </a:lnTo>
                  <a:lnTo>
                    <a:pt x="50800" y="25400"/>
                  </a:lnTo>
                  <a:lnTo>
                    <a:pt x="50800" y="11613261"/>
                  </a:lnTo>
                  <a:lnTo>
                    <a:pt x="25400" y="11613261"/>
                  </a:lnTo>
                  <a:lnTo>
                    <a:pt x="25400" y="11587861"/>
                  </a:lnTo>
                  <a:lnTo>
                    <a:pt x="16504031" y="11587861"/>
                  </a:lnTo>
                  <a:lnTo>
                    <a:pt x="16504031" y="11613261"/>
                  </a:lnTo>
                  <a:lnTo>
                    <a:pt x="16478631" y="11613261"/>
                  </a:lnTo>
                  <a:lnTo>
                    <a:pt x="16478631" y="25400"/>
                  </a:lnTo>
                  <a:lnTo>
                    <a:pt x="16504031" y="25400"/>
                  </a:lnTo>
                  <a:lnTo>
                    <a:pt x="16504031" y="50800"/>
                  </a:lnTo>
                  <a:lnTo>
                    <a:pt x="25400" y="50800"/>
                  </a:lnTo>
                  <a:close/>
                </a:path>
              </a:pathLst>
            </a:custGeom>
            <a:solidFill>
              <a:srgbClr val="FFFFFF"/>
            </a:solidFill>
          </p:spPr>
        </p:sp>
      </p:grpSp>
      <p:grpSp>
        <p:nvGrpSpPr>
          <p:cNvPr name="Group 14" id="14"/>
          <p:cNvGrpSpPr/>
          <p:nvPr/>
        </p:nvGrpSpPr>
        <p:grpSpPr>
          <a:xfrm rot="0">
            <a:off x="488826" y="349286"/>
            <a:ext cx="3574628" cy="1384228"/>
            <a:chOff x="0" y="0"/>
            <a:chExt cx="4766171" cy="1845637"/>
          </a:xfrm>
        </p:grpSpPr>
        <p:sp>
          <p:nvSpPr>
            <p:cNvPr name="Freeform 15" id="15"/>
            <p:cNvSpPr/>
            <p:nvPr/>
          </p:nvSpPr>
          <p:spPr>
            <a:xfrm flipH="false" flipV="false" rot="0">
              <a:off x="0" y="0"/>
              <a:ext cx="4766171" cy="1845637"/>
            </a:xfrm>
            <a:custGeom>
              <a:avLst/>
              <a:gdLst/>
              <a:ahLst/>
              <a:cxnLst/>
              <a:rect r="r" b="b" t="t" l="l"/>
              <a:pathLst>
                <a:path h="1845637" w="4766171">
                  <a:moveTo>
                    <a:pt x="0" y="0"/>
                  </a:moveTo>
                  <a:lnTo>
                    <a:pt x="4766171" y="0"/>
                  </a:lnTo>
                  <a:lnTo>
                    <a:pt x="4766171" y="1845637"/>
                  </a:lnTo>
                  <a:lnTo>
                    <a:pt x="0" y="1845637"/>
                  </a:lnTo>
                  <a:close/>
                </a:path>
              </a:pathLst>
            </a:custGeom>
            <a:solidFill>
              <a:srgbClr val="000000">
                <a:alpha val="0"/>
              </a:srgbClr>
            </a:solidFill>
          </p:spPr>
        </p:sp>
        <p:sp>
          <p:nvSpPr>
            <p:cNvPr name="TextBox 16" id="16"/>
            <p:cNvSpPr txBox="true"/>
            <p:nvPr/>
          </p:nvSpPr>
          <p:spPr>
            <a:xfrm>
              <a:off x="0" y="-152400"/>
              <a:ext cx="4766171" cy="1998037"/>
            </a:xfrm>
            <a:prstGeom prst="rect">
              <a:avLst/>
            </a:prstGeom>
          </p:spPr>
          <p:txBody>
            <a:bodyPr anchor="t" rtlCol="false" tIns="0" lIns="0" bIns="0" rIns="0"/>
            <a:lstStyle/>
            <a:p>
              <a:pPr algn="l">
                <a:lnSpc>
                  <a:spcPts val="5598"/>
                </a:lnSpc>
              </a:pPr>
              <a:r>
                <a:rPr lang="en-US" b="true" sz="3999" i="true">
                  <a:solidFill>
                    <a:srgbClr val="FFFFFF"/>
                  </a:solidFill>
                  <a:latin typeface="Arial Bold Italics"/>
                  <a:ea typeface="Arial Bold Italics"/>
                  <a:cs typeface="Arial Bold Italics"/>
                  <a:sym typeface="Arial Bold Italics"/>
                </a:rPr>
                <a:t>4.2.3 Trang báo cáo</a:t>
              </a:r>
            </a:p>
          </p:txBody>
        </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4338336" y="-3273956"/>
            <a:ext cx="9611327" cy="13560956"/>
            <a:chOff x="0" y="0"/>
            <a:chExt cx="12815103" cy="18081275"/>
          </a:xfrm>
        </p:grpSpPr>
        <p:sp>
          <p:nvSpPr>
            <p:cNvPr name="Freeform 5" id="5"/>
            <p:cNvSpPr/>
            <p:nvPr/>
          </p:nvSpPr>
          <p:spPr>
            <a:xfrm flipH="false" flipV="false" rot="0">
              <a:off x="0" y="0"/>
              <a:ext cx="12815062" cy="18081244"/>
            </a:xfrm>
            <a:custGeom>
              <a:avLst/>
              <a:gdLst/>
              <a:ahLst/>
              <a:cxnLst/>
              <a:rect r="r" b="b" t="t" l="l"/>
              <a:pathLst>
                <a:path h="18081244" w="12815062">
                  <a:moveTo>
                    <a:pt x="0" y="0"/>
                  </a:moveTo>
                  <a:lnTo>
                    <a:pt x="12815062" y="0"/>
                  </a:lnTo>
                  <a:lnTo>
                    <a:pt x="12815062" y="18081244"/>
                  </a:lnTo>
                  <a:lnTo>
                    <a:pt x="0" y="18081244"/>
                  </a:lnTo>
                  <a:lnTo>
                    <a:pt x="0" y="0"/>
                  </a:lnTo>
                  <a:close/>
                </a:path>
              </a:pathLst>
            </a:custGeom>
            <a:blipFill>
              <a:blip r:embed="rId3"/>
              <a:stretch>
                <a:fillRect l="-66" t="0" r="-67" b="0"/>
              </a:stretch>
            </a:blipFill>
          </p:spPr>
        </p:sp>
      </p:grpSp>
      <p:grpSp>
        <p:nvGrpSpPr>
          <p:cNvPr name="Group 6" id="6"/>
          <p:cNvGrpSpPr/>
          <p:nvPr/>
        </p:nvGrpSpPr>
        <p:grpSpPr>
          <a:xfrm rot="0">
            <a:off x="4338336" y="3597296"/>
            <a:ext cx="9611327" cy="5133148"/>
            <a:chOff x="0" y="0"/>
            <a:chExt cx="12815103" cy="6844197"/>
          </a:xfrm>
        </p:grpSpPr>
        <p:sp>
          <p:nvSpPr>
            <p:cNvPr name="Freeform 7" id="7"/>
            <p:cNvSpPr/>
            <p:nvPr/>
          </p:nvSpPr>
          <p:spPr>
            <a:xfrm flipH="false" flipV="false" rot="0">
              <a:off x="0" y="0"/>
              <a:ext cx="12815103" cy="6844197"/>
            </a:xfrm>
            <a:custGeom>
              <a:avLst/>
              <a:gdLst/>
              <a:ahLst/>
              <a:cxnLst/>
              <a:rect r="r" b="b" t="t" l="l"/>
              <a:pathLst>
                <a:path h="6844197" w="12815103">
                  <a:moveTo>
                    <a:pt x="0" y="0"/>
                  </a:moveTo>
                  <a:lnTo>
                    <a:pt x="12815103" y="0"/>
                  </a:lnTo>
                  <a:lnTo>
                    <a:pt x="12815103" y="6844197"/>
                  </a:lnTo>
                  <a:lnTo>
                    <a:pt x="0" y="6844197"/>
                  </a:lnTo>
                  <a:close/>
                </a:path>
              </a:pathLst>
            </a:custGeom>
            <a:solidFill>
              <a:srgbClr val="000000">
                <a:alpha val="0"/>
              </a:srgbClr>
            </a:solidFill>
          </p:spPr>
        </p:sp>
        <p:sp>
          <p:nvSpPr>
            <p:cNvPr name="TextBox 8" id="8"/>
            <p:cNvSpPr txBox="true"/>
            <p:nvPr/>
          </p:nvSpPr>
          <p:spPr>
            <a:xfrm>
              <a:off x="0" y="-371475"/>
              <a:ext cx="12815103" cy="7215672"/>
            </a:xfrm>
            <a:prstGeom prst="rect">
              <a:avLst/>
            </a:prstGeom>
          </p:spPr>
          <p:txBody>
            <a:bodyPr anchor="t" rtlCol="false" tIns="0" lIns="0" bIns="0" rIns="0"/>
            <a:lstStyle/>
            <a:p>
              <a:pPr algn="ctr">
                <a:lnSpc>
                  <a:spcPts val="13692"/>
                </a:lnSpc>
              </a:pPr>
              <a:r>
                <a:rPr lang="en-US" sz="9779" b="true">
                  <a:solidFill>
                    <a:srgbClr val="FFFFFF"/>
                  </a:solidFill>
                  <a:latin typeface="Arial Bold"/>
                  <a:ea typeface="Arial Bold"/>
                  <a:cs typeface="Arial Bold"/>
                  <a:sym typeface="Arial Bold"/>
                </a:rPr>
                <a:t>KẾT LUẬN VÀ HƯỚNG PHÁT TRIỂN</a:t>
              </a:r>
            </a:p>
          </p:txBody>
        </p:sp>
      </p:grpSp>
      <p:grpSp>
        <p:nvGrpSpPr>
          <p:cNvPr name="Group 9" id="9"/>
          <p:cNvGrpSpPr/>
          <p:nvPr/>
        </p:nvGrpSpPr>
        <p:grpSpPr>
          <a:xfrm rot="0">
            <a:off x="4651632" y="1732399"/>
            <a:ext cx="8984736" cy="1451033"/>
            <a:chOff x="0" y="0"/>
            <a:chExt cx="11979648" cy="1934711"/>
          </a:xfrm>
        </p:grpSpPr>
        <p:sp>
          <p:nvSpPr>
            <p:cNvPr name="Freeform 10" id="10"/>
            <p:cNvSpPr/>
            <p:nvPr/>
          </p:nvSpPr>
          <p:spPr>
            <a:xfrm flipH="false" flipV="false" rot="0">
              <a:off x="0" y="0"/>
              <a:ext cx="11979648" cy="1934711"/>
            </a:xfrm>
            <a:custGeom>
              <a:avLst/>
              <a:gdLst/>
              <a:ahLst/>
              <a:cxnLst/>
              <a:rect r="r" b="b" t="t" l="l"/>
              <a:pathLst>
                <a:path h="1934711" w="11979648">
                  <a:moveTo>
                    <a:pt x="0" y="0"/>
                  </a:moveTo>
                  <a:lnTo>
                    <a:pt x="11979648" y="0"/>
                  </a:lnTo>
                  <a:lnTo>
                    <a:pt x="11979648" y="1934711"/>
                  </a:lnTo>
                  <a:lnTo>
                    <a:pt x="0" y="1934711"/>
                  </a:lnTo>
                  <a:close/>
                </a:path>
              </a:pathLst>
            </a:custGeom>
            <a:solidFill>
              <a:srgbClr val="000000">
                <a:alpha val="0"/>
              </a:srgbClr>
            </a:solidFill>
          </p:spPr>
        </p:sp>
        <p:sp>
          <p:nvSpPr>
            <p:cNvPr name="TextBox 11" id="11"/>
            <p:cNvSpPr txBox="true"/>
            <p:nvPr/>
          </p:nvSpPr>
          <p:spPr>
            <a:xfrm>
              <a:off x="0" y="-133350"/>
              <a:ext cx="11979648" cy="2068061"/>
            </a:xfrm>
            <a:prstGeom prst="rect">
              <a:avLst/>
            </a:prstGeom>
          </p:spPr>
          <p:txBody>
            <a:bodyPr anchor="t" rtlCol="false" tIns="0" lIns="0" bIns="0" rIns="0"/>
            <a:lstStyle/>
            <a:p>
              <a:pPr algn="ctr">
                <a:lnSpc>
                  <a:spcPts val="11307"/>
                </a:lnSpc>
              </a:pPr>
              <a:r>
                <a:rPr lang="en-US" sz="10006" b="true">
                  <a:solidFill>
                    <a:srgbClr val="FFC331"/>
                  </a:solidFill>
                  <a:latin typeface="Arial Bold"/>
                  <a:ea typeface="Arial Bold"/>
                  <a:cs typeface="Arial Bold"/>
                  <a:sym typeface="Arial Bold"/>
                </a:rPr>
                <a:t>CHƯƠNG 5</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422031" y="982818"/>
            <a:ext cx="8837269" cy="1011878"/>
            <a:chOff x="0" y="0"/>
            <a:chExt cx="11783025" cy="1349170"/>
          </a:xfrm>
        </p:grpSpPr>
        <p:sp>
          <p:nvSpPr>
            <p:cNvPr name="Freeform 5" id="5"/>
            <p:cNvSpPr/>
            <p:nvPr/>
          </p:nvSpPr>
          <p:spPr>
            <a:xfrm flipH="false" flipV="false" rot="0">
              <a:off x="0" y="0"/>
              <a:ext cx="11783025" cy="1349170"/>
            </a:xfrm>
            <a:custGeom>
              <a:avLst/>
              <a:gdLst/>
              <a:ahLst/>
              <a:cxnLst/>
              <a:rect r="r" b="b" t="t" l="l"/>
              <a:pathLst>
                <a:path h="1349170" w="11783025">
                  <a:moveTo>
                    <a:pt x="0" y="0"/>
                  </a:moveTo>
                  <a:lnTo>
                    <a:pt x="11783025" y="0"/>
                  </a:lnTo>
                  <a:lnTo>
                    <a:pt x="11783025" y="1349170"/>
                  </a:lnTo>
                  <a:lnTo>
                    <a:pt x="0" y="1349170"/>
                  </a:lnTo>
                  <a:close/>
                </a:path>
              </a:pathLst>
            </a:custGeom>
            <a:solidFill>
              <a:srgbClr val="000000">
                <a:alpha val="0"/>
              </a:srgbClr>
            </a:solidFill>
          </p:spPr>
        </p:sp>
        <p:sp>
          <p:nvSpPr>
            <p:cNvPr name="TextBox 6" id="6"/>
            <p:cNvSpPr txBox="true"/>
            <p:nvPr/>
          </p:nvSpPr>
          <p:spPr>
            <a:xfrm>
              <a:off x="0" y="-114300"/>
              <a:ext cx="11783025" cy="1463470"/>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Đã xây dựng thành công hệ thống quản lý bán game sử dụng Python và Django.</a:t>
              </a:r>
            </a:p>
          </p:txBody>
        </p:sp>
      </p:grpSp>
      <p:sp>
        <p:nvSpPr>
          <p:cNvPr name="Freeform 7" id="7"/>
          <p:cNvSpPr/>
          <p:nvPr/>
        </p:nvSpPr>
        <p:spPr>
          <a:xfrm flipH="false" flipV="false" rot="0">
            <a:off x="6698400" y="75753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843458" y="1049799"/>
            <a:ext cx="1134139" cy="782582"/>
            <a:chOff x="0" y="0"/>
            <a:chExt cx="1512186" cy="1043442"/>
          </a:xfrm>
        </p:grpSpPr>
        <p:sp>
          <p:nvSpPr>
            <p:cNvPr name="Freeform 9" id="9"/>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0" id="10"/>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01</a:t>
              </a:r>
            </a:p>
          </p:txBody>
        </p:sp>
      </p:grpSp>
      <p:sp>
        <p:nvSpPr>
          <p:cNvPr name="Freeform 11" id="11"/>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6" id="16"/>
          <p:cNvGrpSpPr/>
          <p:nvPr/>
        </p:nvGrpSpPr>
        <p:grpSpPr>
          <a:xfrm rot="0">
            <a:off x="0" y="4172581"/>
            <a:ext cx="5387411" cy="1395773"/>
            <a:chOff x="0" y="0"/>
            <a:chExt cx="7183215" cy="1861031"/>
          </a:xfrm>
        </p:grpSpPr>
        <p:sp>
          <p:nvSpPr>
            <p:cNvPr name="Freeform 17" id="17"/>
            <p:cNvSpPr/>
            <p:nvPr/>
          </p:nvSpPr>
          <p:spPr>
            <a:xfrm flipH="false" flipV="false" rot="0">
              <a:off x="0" y="0"/>
              <a:ext cx="7183215" cy="1861031"/>
            </a:xfrm>
            <a:custGeom>
              <a:avLst/>
              <a:gdLst/>
              <a:ahLst/>
              <a:cxnLst/>
              <a:rect r="r" b="b" t="t" l="l"/>
              <a:pathLst>
                <a:path h="1861031" w="7183215">
                  <a:moveTo>
                    <a:pt x="0" y="0"/>
                  </a:moveTo>
                  <a:lnTo>
                    <a:pt x="7183215" y="0"/>
                  </a:lnTo>
                  <a:lnTo>
                    <a:pt x="7183215" y="1861031"/>
                  </a:lnTo>
                  <a:lnTo>
                    <a:pt x="0" y="1861031"/>
                  </a:lnTo>
                  <a:close/>
                </a:path>
              </a:pathLst>
            </a:custGeom>
            <a:solidFill>
              <a:srgbClr val="000000">
                <a:alpha val="0"/>
              </a:srgbClr>
            </a:solidFill>
          </p:spPr>
        </p:sp>
        <p:sp>
          <p:nvSpPr>
            <p:cNvPr name="TextBox 18" id="18"/>
            <p:cNvSpPr txBox="true"/>
            <p:nvPr/>
          </p:nvSpPr>
          <p:spPr>
            <a:xfrm>
              <a:off x="0" y="-152400"/>
              <a:ext cx="7183215" cy="2013431"/>
            </a:xfrm>
            <a:prstGeom prst="rect">
              <a:avLst/>
            </a:prstGeom>
          </p:spPr>
          <p:txBody>
            <a:bodyPr anchor="t" rtlCol="false" tIns="0" lIns="0" bIns="0" rIns="0"/>
            <a:lstStyle/>
            <a:p>
              <a:pPr algn="ctr">
                <a:lnSpc>
                  <a:spcPts val="5598"/>
                </a:lnSpc>
              </a:pPr>
              <a:r>
                <a:rPr lang="en-US" sz="3999" b="true">
                  <a:solidFill>
                    <a:srgbClr val="FFFFFF"/>
                  </a:solidFill>
                  <a:latin typeface="Arial Bold"/>
                  <a:ea typeface="Arial Bold"/>
                  <a:cs typeface="Arial Bold"/>
                  <a:sym typeface="Arial Bold"/>
                </a:rPr>
                <a:t>5.1 KẾT QUẢ ĐẠT ĐƯỢC</a:t>
              </a:r>
            </a:p>
          </p:txBody>
        </p:sp>
      </p:gr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422031" y="982818"/>
            <a:ext cx="8837269" cy="1011878"/>
            <a:chOff x="0" y="0"/>
            <a:chExt cx="11783025" cy="1349170"/>
          </a:xfrm>
        </p:grpSpPr>
        <p:sp>
          <p:nvSpPr>
            <p:cNvPr name="Freeform 5" id="5"/>
            <p:cNvSpPr/>
            <p:nvPr/>
          </p:nvSpPr>
          <p:spPr>
            <a:xfrm flipH="false" flipV="false" rot="0">
              <a:off x="0" y="0"/>
              <a:ext cx="11783025" cy="1349170"/>
            </a:xfrm>
            <a:custGeom>
              <a:avLst/>
              <a:gdLst/>
              <a:ahLst/>
              <a:cxnLst/>
              <a:rect r="r" b="b" t="t" l="l"/>
              <a:pathLst>
                <a:path h="1349170" w="11783025">
                  <a:moveTo>
                    <a:pt x="0" y="0"/>
                  </a:moveTo>
                  <a:lnTo>
                    <a:pt x="11783025" y="0"/>
                  </a:lnTo>
                  <a:lnTo>
                    <a:pt x="11783025" y="1349170"/>
                  </a:lnTo>
                  <a:lnTo>
                    <a:pt x="0" y="1349170"/>
                  </a:lnTo>
                  <a:close/>
                </a:path>
              </a:pathLst>
            </a:custGeom>
            <a:solidFill>
              <a:srgbClr val="000000">
                <a:alpha val="0"/>
              </a:srgbClr>
            </a:solidFill>
          </p:spPr>
        </p:sp>
        <p:sp>
          <p:nvSpPr>
            <p:cNvPr name="TextBox 6" id="6"/>
            <p:cNvSpPr txBox="true"/>
            <p:nvPr/>
          </p:nvSpPr>
          <p:spPr>
            <a:xfrm>
              <a:off x="0" y="-114300"/>
              <a:ext cx="11783025" cy="1463470"/>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Đã xây dựng thành công hệ thống quản lý bán game sử dụng Python và Django.</a:t>
              </a:r>
            </a:p>
          </p:txBody>
        </p:sp>
      </p:grpSp>
      <p:sp>
        <p:nvSpPr>
          <p:cNvPr name="Freeform 7" id="7"/>
          <p:cNvSpPr/>
          <p:nvPr/>
        </p:nvSpPr>
        <p:spPr>
          <a:xfrm flipH="false" flipV="false" rot="0">
            <a:off x="6698400" y="75753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843458" y="1049799"/>
            <a:ext cx="1134139" cy="782582"/>
            <a:chOff x="0" y="0"/>
            <a:chExt cx="1512186" cy="1043442"/>
          </a:xfrm>
        </p:grpSpPr>
        <p:sp>
          <p:nvSpPr>
            <p:cNvPr name="Freeform 9" id="9"/>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0" id="10"/>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01</a:t>
              </a:r>
            </a:p>
          </p:txBody>
        </p:sp>
      </p:grpSp>
      <p:grpSp>
        <p:nvGrpSpPr>
          <p:cNvPr name="Group 11" id="11"/>
          <p:cNvGrpSpPr/>
          <p:nvPr/>
        </p:nvGrpSpPr>
        <p:grpSpPr>
          <a:xfrm rot="0">
            <a:off x="8809439" y="3128886"/>
            <a:ext cx="8449861" cy="456792"/>
            <a:chOff x="0" y="0"/>
            <a:chExt cx="11266481" cy="609056"/>
          </a:xfrm>
        </p:grpSpPr>
        <p:sp>
          <p:nvSpPr>
            <p:cNvPr name="Freeform 12" id="12"/>
            <p:cNvSpPr/>
            <p:nvPr/>
          </p:nvSpPr>
          <p:spPr>
            <a:xfrm flipH="false" flipV="false" rot="0">
              <a:off x="0" y="0"/>
              <a:ext cx="11266481" cy="609056"/>
            </a:xfrm>
            <a:custGeom>
              <a:avLst/>
              <a:gdLst/>
              <a:ahLst/>
              <a:cxnLst/>
              <a:rect r="r" b="b" t="t" l="l"/>
              <a:pathLst>
                <a:path h="609056" w="11266481">
                  <a:moveTo>
                    <a:pt x="0" y="0"/>
                  </a:moveTo>
                  <a:lnTo>
                    <a:pt x="11266481" y="0"/>
                  </a:lnTo>
                  <a:lnTo>
                    <a:pt x="11266481" y="609056"/>
                  </a:lnTo>
                  <a:lnTo>
                    <a:pt x="0" y="609056"/>
                  </a:lnTo>
                  <a:close/>
                </a:path>
              </a:pathLst>
            </a:custGeom>
            <a:solidFill>
              <a:srgbClr val="000000">
                <a:alpha val="0"/>
              </a:srgbClr>
            </a:solidFill>
          </p:spPr>
        </p:sp>
        <p:sp>
          <p:nvSpPr>
            <p:cNvPr name="TextBox 13" id="13"/>
            <p:cNvSpPr txBox="true"/>
            <p:nvPr/>
          </p:nvSpPr>
          <p:spPr>
            <a:xfrm>
              <a:off x="0" y="-114300"/>
              <a:ext cx="11266481"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Hệ thống đáp ứng các yêu cầu cơ bản.</a:t>
              </a:r>
            </a:p>
          </p:txBody>
        </p:sp>
      </p:grpSp>
      <p:sp>
        <p:nvSpPr>
          <p:cNvPr name="Freeform 14" id="14"/>
          <p:cNvSpPr/>
          <p:nvPr/>
        </p:nvSpPr>
        <p:spPr>
          <a:xfrm flipH="false" flipV="false" rot="0">
            <a:off x="7212563" y="2685990"/>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7357621" y="2978252"/>
            <a:ext cx="1134139" cy="782581"/>
            <a:chOff x="0" y="0"/>
            <a:chExt cx="1512186" cy="1043442"/>
          </a:xfrm>
        </p:grpSpPr>
        <p:sp>
          <p:nvSpPr>
            <p:cNvPr name="Freeform 16" id="16"/>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7" id="17"/>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02</a:t>
              </a:r>
            </a:p>
          </p:txBody>
        </p:sp>
      </p:grpSp>
      <p:sp>
        <p:nvSpPr>
          <p:cNvPr name="Freeform 18" id="18"/>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0" id="20"/>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2" id="22"/>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3" id="23"/>
          <p:cNvGrpSpPr/>
          <p:nvPr/>
        </p:nvGrpSpPr>
        <p:grpSpPr>
          <a:xfrm rot="0">
            <a:off x="0" y="4172581"/>
            <a:ext cx="5387411" cy="1395773"/>
            <a:chOff x="0" y="0"/>
            <a:chExt cx="7183215" cy="1861031"/>
          </a:xfrm>
        </p:grpSpPr>
        <p:sp>
          <p:nvSpPr>
            <p:cNvPr name="Freeform 24" id="24"/>
            <p:cNvSpPr/>
            <p:nvPr/>
          </p:nvSpPr>
          <p:spPr>
            <a:xfrm flipH="false" flipV="false" rot="0">
              <a:off x="0" y="0"/>
              <a:ext cx="7183215" cy="1861031"/>
            </a:xfrm>
            <a:custGeom>
              <a:avLst/>
              <a:gdLst/>
              <a:ahLst/>
              <a:cxnLst/>
              <a:rect r="r" b="b" t="t" l="l"/>
              <a:pathLst>
                <a:path h="1861031" w="7183215">
                  <a:moveTo>
                    <a:pt x="0" y="0"/>
                  </a:moveTo>
                  <a:lnTo>
                    <a:pt x="7183215" y="0"/>
                  </a:lnTo>
                  <a:lnTo>
                    <a:pt x="7183215" y="1861031"/>
                  </a:lnTo>
                  <a:lnTo>
                    <a:pt x="0" y="1861031"/>
                  </a:lnTo>
                  <a:close/>
                </a:path>
              </a:pathLst>
            </a:custGeom>
            <a:solidFill>
              <a:srgbClr val="000000">
                <a:alpha val="0"/>
              </a:srgbClr>
            </a:solidFill>
          </p:spPr>
        </p:sp>
        <p:sp>
          <p:nvSpPr>
            <p:cNvPr name="TextBox 25" id="25"/>
            <p:cNvSpPr txBox="true"/>
            <p:nvPr/>
          </p:nvSpPr>
          <p:spPr>
            <a:xfrm>
              <a:off x="0" y="-152400"/>
              <a:ext cx="7183215" cy="2013431"/>
            </a:xfrm>
            <a:prstGeom prst="rect">
              <a:avLst/>
            </a:prstGeom>
          </p:spPr>
          <p:txBody>
            <a:bodyPr anchor="t" rtlCol="false" tIns="0" lIns="0" bIns="0" rIns="0"/>
            <a:lstStyle/>
            <a:p>
              <a:pPr algn="ctr">
                <a:lnSpc>
                  <a:spcPts val="5598"/>
                </a:lnSpc>
              </a:pPr>
              <a:r>
                <a:rPr lang="en-US" sz="3999" b="true">
                  <a:solidFill>
                    <a:srgbClr val="FFFFFF"/>
                  </a:solidFill>
                  <a:latin typeface="Arial Bold"/>
                  <a:ea typeface="Arial Bold"/>
                  <a:cs typeface="Arial Bold"/>
                  <a:sym typeface="Arial Bold"/>
                </a:rPr>
                <a:t>5.1 KẾT QUẢ ĐẠT ĐƯỢC</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422031" y="982818"/>
            <a:ext cx="8837269" cy="1011878"/>
            <a:chOff x="0" y="0"/>
            <a:chExt cx="11783025" cy="1349170"/>
          </a:xfrm>
        </p:grpSpPr>
        <p:sp>
          <p:nvSpPr>
            <p:cNvPr name="Freeform 5" id="5"/>
            <p:cNvSpPr/>
            <p:nvPr/>
          </p:nvSpPr>
          <p:spPr>
            <a:xfrm flipH="false" flipV="false" rot="0">
              <a:off x="0" y="0"/>
              <a:ext cx="11783025" cy="1349170"/>
            </a:xfrm>
            <a:custGeom>
              <a:avLst/>
              <a:gdLst/>
              <a:ahLst/>
              <a:cxnLst/>
              <a:rect r="r" b="b" t="t" l="l"/>
              <a:pathLst>
                <a:path h="1349170" w="11783025">
                  <a:moveTo>
                    <a:pt x="0" y="0"/>
                  </a:moveTo>
                  <a:lnTo>
                    <a:pt x="11783025" y="0"/>
                  </a:lnTo>
                  <a:lnTo>
                    <a:pt x="11783025" y="1349170"/>
                  </a:lnTo>
                  <a:lnTo>
                    <a:pt x="0" y="1349170"/>
                  </a:lnTo>
                  <a:close/>
                </a:path>
              </a:pathLst>
            </a:custGeom>
            <a:solidFill>
              <a:srgbClr val="000000">
                <a:alpha val="0"/>
              </a:srgbClr>
            </a:solidFill>
          </p:spPr>
        </p:sp>
        <p:sp>
          <p:nvSpPr>
            <p:cNvPr name="TextBox 6" id="6"/>
            <p:cNvSpPr txBox="true"/>
            <p:nvPr/>
          </p:nvSpPr>
          <p:spPr>
            <a:xfrm>
              <a:off x="0" y="-114300"/>
              <a:ext cx="11783025" cy="1463470"/>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Đã xây dựng thành công hệ thống quản lý bán game sử dụng Python và Django.</a:t>
              </a:r>
            </a:p>
          </p:txBody>
        </p:sp>
      </p:grpSp>
      <p:sp>
        <p:nvSpPr>
          <p:cNvPr name="Freeform 7" id="7"/>
          <p:cNvSpPr/>
          <p:nvPr/>
        </p:nvSpPr>
        <p:spPr>
          <a:xfrm flipH="false" flipV="false" rot="0">
            <a:off x="6698400" y="75753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843458" y="1049799"/>
            <a:ext cx="1134139" cy="782582"/>
            <a:chOff x="0" y="0"/>
            <a:chExt cx="1512186" cy="1043442"/>
          </a:xfrm>
        </p:grpSpPr>
        <p:sp>
          <p:nvSpPr>
            <p:cNvPr name="Freeform 9" id="9"/>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0" id="10"/>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01</a:t>
              </a:r>
            </a:p>
          </p:txBody>
        </p:sp>
      </p:grpSp>
      <p:grpSp>
        <p:nvGrpSpPr>
          <p:cNvPr name="Group 11" id="11"/>
          <p:cNvGrpSpPr/>
          <p:nvPr/>
        </p:nvGrpSpPr>
        <p:grpSpPr>
          <a:xfrm rot="0">
            <a:off x="8809439" y="3128886"/>
            <a:ext cx="8449861" cy="456792"/>
            <a:chOff x="0" y="0"/>
            <a:chExt cx="11266481" cy="609056"/>
          </a:xfrm>
        </p:grpSpPr>
        <p:sp>
          <p:nvSpPr>
            <p:cNvPr name="Freeform 12" id="12"/>
            <p:cNvSpPr/>
            <p:nvPr/>
          </p:nvSpPr>
          <p:spPr>
            <a:xfrm flipH="false" flipV="false" rot="0">
              <a:off x="0" y="0"/>
              <a:ext cx="11266481" cy="609056"/>
            </a:xfrm>
            <a:custGeom>
              <a:avLst/>
              <a:gdLst/>
              <a:ahLst/>
              <a:cxnLst/>
              <a:rect r="r" b="b" t="t" l="l"/>
              <a:pathLst>
                <a:path h="609056" w="11266481">
                  <a:moveTo>
                    <a:pt x="0" y="0"/>
                  </a:moveTo>
                  <a:lnTo>
                    <a:pt x="11266481" y="0"/>
                  </a:lnTo>
                  <a:lnTo>
                    <a:pt x="11266481" y="609056"/>
                  </a:lnTo>
                  <a:lnTo>
                    <a:pt x="0" y="609056"/>
                  </a:lnTo>
                  <a:close/>
                </a:path>
              </a:pathLst>
            </a:custGeom>
            <a:solidFill>
              <a:srgbClr val="000000">
                <a:alpha val="0"/>
              </a:srgbClr>
            </a:solidFill>
          </p:spPr>
        </p:sp>
        <p:sp>
          <p:nvSpPr>
            <p:cNvPr name="TextBox 13" id="13"/>
            <p:cNvSpPr txBox="true"/>
            <p:nvPr/>
          </p:nvSpPr>
          <p:spPr>
            <a:xfrm>
              <a:off x="0" y="-114300"/>
              <a:ext cx="11266481"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Hệ thống đáp ứng các yêu cầu cơ bản.</a:t>
              </a:r>
            </a:p>
          </p:txBody>
        </p:sp>
      </p:grpSp>
      <p:sp>
        <p:nvSpPr>
          <p:cNvPr name="Freeform 14" id="14"/>
          <p:cNvSpPr/>
          <p:nvPr/>
        </p:nvSpPr>
        <p:spPr>
          <a:xfrm flipH="false" flipV="false" rot="0">
            <a:off x="7212563" y="2685990"/>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7357621" y="2978252"/>
            <a:ext cx="1134139" cy="782581"/>
            <a:chOff x="0" y="0"/>
            <a:chExt cx="1512186" cy="1043442"/>
          </a:xfrm>
        </p:grpSpPr>
        <p:sp>
          <p:nvSpPr>
            <p:cNvPr name="Freeform 16" id="16"/>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7" id="17"/>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02</a:t>
              </a:r>
            </a:p>
          </p:txBody>
        </p:sp>
      </p:grpSp>
      <p:grpSp>
        <p:nvGrpSpPr>
          <p:cNvPr name="Group 18" id="18"/>
          <p:cNvGrpSpPr/>
          <p:nvPr/>
        </p:nvGrpSpPr>
        <p:grpSpPr>
          <a:xfrm rot="0">
            <a:off x="7443087" y="4844754"/>
            <a:ext cx="10064964" cy="1424256"/>
            <a:chOff x="0" y="0"/>
            <a:chExt cx="13419952" cy="1899008"/>
          </a:xfrm>
        </p:grpSpPr>
        <p:grpSp>
          <p:nvGrpSpPr>
            <p:cNvPr name="Group 19" id="19"/>
            <p:cNvGrpSpPr/>
            <p:nvPr/>
          </p:nvGrpSpPr>
          <p:grpSpPr>
            <a:xfrm rot="0">
              <a:off x="2038939" y="398328"/>
              <a:ext cx="11381013" cy="1349170"/>
              <a:chOff x="0" y="0"/>
              <a:chExt cx="11381013" cy="1349170"/>
            </a:xfrm>
          </p:grpSpPr>
          <p:sp>
            <p:nvSpPr>
              <p:cNvPr name="Freeform 20" id="20"/>
              <p:cNvSpPr/>
              <p:nvPr/>
            </p:nvSpPr>
            <p:spPr>
              <a:xfrm flipH="false" flipV="false" rot="0">
                <a:off x="0" y="0"/>
                <a:ext cx="11381013" cy="1349170"/>
              </a:xfrm>
              <a:custGeom>
                <a:avLst/>
                <a:gdLst/>
                <a:ahLst/>
                <a:cxnLst/>
                <a:rect r="r" b="b" t="t" l="l"/>
                <a:pathLst>
                  <a:path h="1349170" w="11381013">
                    <a:moveTo>
                      <a:pt x="0" y="0"/>
                    </a:moveTo>
                    <a:lnTo>
                      <a:pt x="11381013" y="0"/>
                    </a:lnTo>
                    <a:lnTo>
                      <a:pt x="11381013" y="1349170"/>
                    </a:lnTo>
                    <a:lnTo>
                      <a:pt x="0" y="1349170"/>
                    </a:lnTo>
                    <a:close/>
                  </a:path>
                </a:pathLst>
              </a:custGeom>
              <a:solidFill>
                <a:srgbClr val="000000">
                  <a:alpha val="0"/>
                </a:srgbClr>
              </a:solidFill>
            </p:spPr>
          </p:sp>
          <p:sp>
            <p:nvSpPr>
              <p:cNvPr name="TextBox 21" id="21"/>
              <p:cNvSpPr txBox="true"/>
              <p:nvPr/>
            </p:nvSpPr>
            <p:spPr>
              <a:xfrm>
                <a:off x="0" y="-114300"/>
                <a:ext cx="11381013" cy="1463470"/>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Giao diện thân thiện, dễ sử dụng và dễ bảo trì nhờ mô hình MVT của Django.</a:t>
                </a:r>
              </a:p>
            </p:txBody>
          </p:sp>
        </p:grpSp>
        <p:sp>
          <p:nvSpPr>
            <p:cNvPr name="Freeform 22" id="22"/>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3" id="23"/>
            <p:cNvGrpSpPr/>
            <p:nvPr/>
          </p:nvGrpSpPr>
          <p:grpSpPr>
            <a:xfrm rot="0">
              <a:off x="123617" y="318617"/>
              <a:ext cx="1512186" cy="1043442"/>
              <a:chOff x="0" y="0"/>
              <a:chExt cx="1512186" cy="1043442"/>
            </a:xfrm>
          </p:grpSpPr>
          <p:sp>
            <p:nvSpPr>
              <p:cNvPr name="Freeform 24" id="24"/>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25" id="25"/>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03</a:t>
                </a:r>
              </a:p>
            </p:txBody>
          </p:sp>
        </p:grpSp>
      </p:grpSp>
      <p:sp>
        <p:nvSpPr>
          <p:cNvPr name="Freeform 26" id="26"/>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7" id="27"/>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1" id="31"/>
          <p:cNvGrpSpPr/>
          <p:nvPr/>
        </p:nvGrpSpPr>
        <p:grpSpPr>
          <a:xfrm rot="0">
            <a:off x="0" y="4172581"/>
            <a:ext cx="5387411" cy="1395773"/>
            <a:chOff x="0" y="0"/>
            <a:chExt cx="7183215" cy="1861031"/>
          </a:xfrm>
        </p:grpSpPr>
        <p:sp>
          <p:nvSpPr>
            <p:cNvPr name="Freeform 32" id="32"/>
            <p:cNvSpPr/>
            <p:nvPr/>
          </p:nvSpPr>
          <p:spPr>
            <a:xfrm flipH="false" flipV="false" rot="0">
              <a:off x="0" y="0"/>
              <a:ext cx="7183215" cy="1861031"/>
            </a:xfrm>
            <a:custGeom>
              <a:avLst/>
              <a:gdLst/>
              <a:ahLst/>
              <a:cxnLst/>
              <a:rect r="r" b="b" t="t" l="l"/>
              <a:pathLst>
                <a:path h="1861031" w="7183215">
                  <a:moveTo>
                    <a:pt x="0" y="0"/>
                  </a:moveTo>
                  <a:lnTo>
                    <a:pt x="7183215" y="0"/>
                  </a:lnTo>
                  <a:lnTo>
                    <a:pt x="7183215" y="1861031"/>
                  </a:lnTo>
                  <a:lnTo>
                    <a:pt x="0" y="1861031"/>
                  </a:lnTo>
                  <a:close/>
                </a:path>
              </a:pathLst>
            </a:custGeom>
            <a:solidFill>
              <a:srgbClr val="000000">
                <a:alpha val="0"/>
              </a:srgbClr>
            </a:solidFill>
          </p:spPr>
        </p:sp>
        <p:sp>
          <p:nvSpPr>
            <p:cNvPr name="TextBox 33" id="33"/>
            <p:cNvSpPr txBox="true"/>
            <p:nvPr/>
          </p:nvSpPr>
          <p:spPr>
            <a:xfrm>
              <a:off x="0" y="-152400"/>
              <a:ext cx="7183215" cy="2013431"/>
            </a:xfrm>
            <a:prstGeom prst="rect">
              <a:avLst/>
            </a:prstGeom>
          </p:spPr>
          <p:txBody>
            <a:bodyPr anchor="t" rtlCol="false" tIns="0" lIns="0" bIns="0" rIns="0"/>
            <a:lstStyle/>
            <a:p>
              <a:pPr algn="ctr">
                <a:lnSpc>
                  <a:spcPts val="5598"/>
                </a:lnSpc>
              </a:pPr>
              <a:r>
                <a:rPr lang="en-US" sz="3999" b="true">
                  <a:solidFill>
                    <a:srgbClr val="FFFFFF"/>
                  </a:solidFill>
                  <a:latin typeface="Arial Bold"/>
                  <a:ea typeface="Arial Bold"/>
                  <a:cs typeface="Arial Bold"/>
                  <a:sym typeface="Arial Bold"/>
                </a:rPr>
                <a:t>5.1 KẾT QUẢ ĐẠT ĐƯỢC</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422031" y="982818"/>
            <a:ext cx="8837269" cy="1011878"/>
            <a:chOff x="0" y="0"/>
            <a:chExt cx="11783025" cy="1349170"/>
          </a:xfrm>
        </p:grpSpPr>
        <p:sp>
          <p:nvSpPr>
            <p:cNvPr name="Freeform 5" id="5"/>
            <p:cNvSpPr/>
            <p:nvPr/>
          </p:nvSpPr>
          <p:spPr>
            <a:xfrm flipH="false" flipV="false" rot="0">
              <a:off x="0" y="0"/>
              <a:ext cx="11783025" cy="1349170"/>
            </a:xfrm>
            <a:custGeom>
              <a:avLst/>
              <a:gdLst/>
              <a:ahLst/>
              <a:cxnLst/>
              <a:rect r="r" b="b" t="t" l="l"/>
              <a:pathLst>
                <a:path h="1349170" w="11783025">
                  <a:moveTo>
                    <a:pt x="0" y="0"/>
                  </a:moveTo>
                  <a:lnTo>
                    <a:pt x="11783025" y="0"/>
                  </a:lnTo>
                  <a:lnTo>
                    <a:pt x="11783025" y="1349170"/>
                  </a:lnTo>
                  <a:lnTo>
                    <a:pt x="0" y="1349170"/>
                  </a:lnTo>
                  <a:close/>
                </a:path>
              </a:pathLst>
            </a:custGeom>
            <a:solidFill>
              <a:srgbClr val="000000">
                <a:alpha val="0"/>
              </a:srgbClr>
            </a:solidFill>
          </p:spPr>
        </p:sp>
        <p:sp>
          <p:nvSpPr>
            <p:cNvPr name="TextBox 6" id="6"/>
            <p:cNvSpPr txBox="true"/>
            <p:nvPr/>
          </p:nvSpPr>
          <p:spPr>
            <a:xfrm>
              <a:off x="0" y="-114300"/>
              <a:ext cx="11783025" cy="1463470"/>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Đã xây dựng thành công hệ thống quản lý bán game sử dụng Python và Django.</a:t>
              </a:r>
            </a:p>
          </p:txBody>
        </p:sp>
      </p:grpSp>
      <p:sp>
        <p:nvSpPr>
          <p:cNvPr name="Freeform 7" id="7"/>
          <p:cNvSpPr/>
          <p:nvPr/>
        </p:nvSpPr>
        <p:spPr>
          <a:xfrm flipH="false" flipV="false" rot="0">
            <a:off x="6698400" y="75753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843458" y="1049799"/>
            <a:ext cx="1134139" cy="782582"/>
            <a:chOff x="0" y="0"/>
            <a:chExt cx="1512186" cy="1043442"/>
          </a:xfrm>
        </p:grpSpPr>
        <p:sp>
          <p:nvSpPr>
            <p:cNvPr name="Freeform 9" id="9"/>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0" id="10"/>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01</a:t>
              </a:r>
            </a:p>
          </p:txBody>
        </p:sp>
      </p:grpSp>
      <p:grpSp>
        <p:nvGrpSpPr>
          <p:cNvPr name="Group 11" id="11"/>
          <p:cNvGrpSpPr/>
          <p:nvPr/>
        </p:nvGrpSpPr>
        <p:grpSpPr>
          <a:xfrm rot="0">
            <a:off x="8809439" y="3128886"/>
            <a:ext cx="8449861" cy="456792"/>
            <a:chOff x="0" y="0"/>
            <a:chExt cx="11266481" cy="609056"/>
          </a:xfrm>
        </p:grpSpPr>
        <p:sp>
          <p:nvSpPr>
            <p:cNvPr name="Freeform 12" id="12"/>
            <p:cNvSpPr/>
            <p:nvPr/>
          </p:nvSpPr>
          <p:spPr>
            <a:xfrm flipH="false" flipV="false" rot="0">
              <a:off x="0" y="0"/>
              <a:ext cx="11266481" cy="609056"/>
            </a:xfrm>
            <a:custGeom>
              <a:avLst/>
              <a:gdLst/>
              <a:ahLst/>
              <a:cxnLst/>
              <a:rect r="r" b="b" t="t" l="l"/>
              <a:pathLst>
                <a:path h="609056" w="11266481">
                  <a:moveTo>
                    <a:pt x="0" y="0"/>
                  </a:moveTo>
                  <a:lnTo>
                    <a:pt x="11266481" y="0"/>
                  </a:lnTo>
                  <a:lnTo>
                    <a:pt x="11266481" y="609056"/>
                  </a:lnTo>
                  <a:lnTo>
                    <a:pt x="0" y="609056"/>
                  </a:lnTo>
                  <a:close/>
                </a:path>
              </a:pathLst>
            </a:custGeom>
            <a:solidFill>
              <a:srgbClr val="000000">
                <a:alpha val="0"/>
              </a:srgbClr>
            </a:solidFill>
          </p:spPr>
        </p:sp>
        <p:sp>
          <p:nvSpPr>
            <p:cNvPr name="TextBox 13" id="13"/>
            <p:cNvSpPr txBox="true"/>
            <p:nvPr/>
          </p:nvSpPr>
          <p:spPr>
            <a:xfrm>
              <a:off x="0" y="-114300"/>
              <a:ext cx="11266481"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Hệ thống đáp ứng các yêu cầu cơ bản.</a:t>
              </a:r>
            </a:p>
          </p:txBody>
        </p:sp>
      </p:grpSp>
      <p:sp>
        <p:nvSpPr>
          <p:cNvPr name="Freeform 14" id="14"/>
          <p:cNvSpPr/>
          <p:nvPr/>
        </p:nvSpPr>
        <p:spPr>
          <a:xfrm flipH="false" flipV="false" rot="0">
            <a:off x="7212563" y="2685990"/>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7357621" y="2978252"/>
            <a:ext cx="1134139" cy="782581"/>
            <a:chOff x="0" y="0"/>
            <a:chExt cx="1512186" cy="1043442"/>
          </a:xfrm>
        </p:grpSpPr>
        <p:sp>
          <p:nvSpPr>
            <p:cNvPr name="Freeform 16" id="16"/>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7" id="17"/>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02</a:t>
              </a:r>
            </a:p>
          </p:txBody>
        </p:sp>
      </p:grpSp>
      <p:grpSp>
        <p:nvGrpSpPr>
          <p:cNvPr name="Group 18" id="18"/>
          <p:cNvGrpSpPr/>
          <p:nvPr/>
        </p:nvGrpSpPr>
        <p:grpSpPr>
          <a:xfrm rot="0">
            <a:off x="7443087" y="4844754"/>
            <a:ext cx="10064964" cy="1424256"/>
            <a:chOff x="0" y="0"/>
            <a:chExt cx="13419952" cy="1899008"/>
          </a:xfrm>
        </p:grpSpPr>
        <p:grpSp>
          <p:nvGrpSpPr>
            <p:cNvPr name="Group 19" id="19"/>
            <p:cNvGrpSpPr/>
            <p:nvPr/>
          </p:nvGrpSpPr>
          <p:grpSpPr>
            <a:xfrm rot="0">
              <a:off x="2038939" y="398328"/>
              <a:ext cx="11381013" cy="1349170"/>
              <a:chOff x="0" y="0"/>
              <a:chExt cx="11381013" cy="1349170"/>
            </a:xfrm>
          </p:grpSpPr>
          <p:sp>
            <p:nvSpPr>
              <p:cNvPr name="Freeform 20" id="20"/>
              <p:cNvSpPr/>
              <p:nvPr/>
            </p:nvSpPr>
            <p:spPr>
              <a:xfrm flipH="false" flipV="false" rot="0">
                <a:off x="0" y="0"/>
                <a:ext cx="11381013" cy="1349170"/>
              </a:xfrm>
              <a:custGeom>
                <a:avLst/>
                <a:gdLst/>
                <a:ahLst/>
                <a:cxnLst/>
                <a:rect r="r" b="b" t="t" l="l"/>
                <a:pathLst>
                  <a:path h="1349170" w="11381013">
                    <a:moveTo>
                      <a:pt x="0" y="0"/>
                    </a:moveTo>
                    <a:lnTo>
                      <a:pt x="11381013" y="0"/>
                    </a:lnTo>
                    <a:lnTo>
                      <a:pt x="11381013" y="1349170"/>
                    </a:lnTo>
                    <a:lnTo>
                      <a:pt x="0" y="1349170"/>
                    </a:lnTo>
                    <a:close/>
                  </a:path>
                </a:pathLst>
              </a:custGeom>
              <a:solidFill>
                <a:srgbClr val="000000">
                  <a:alpha val="0"/>
                </a:srgbClr>
              </a:solidFill>
            </p:spPr>
          </p:sp>
          <p:sp>
            <p:nvSpPr>
              <p:cNvPr name="TextBox 21" id="21"/>
              <p:cNvSpPr txBox="true"/>
              <p:nvPr/>
            </p:nvSpPr>
            <p:spPr>
              <a:xfrm>
                <a:off x="0" y="-114300"/>
                <a:ext cx="11381013" cy="1463470"/>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Giao diện thân thiện, dễ sử dụng và dễ bảo trì nhờ mô hình MVT của Django.</a:t>
                </a:r>
              </a:p>
            </p:txBody>
          </p:sp>
        </p:grpSp>
        <p:sp>
          <p:nvSpPr>
            <p:cNvPr name="Freeform 22" id="22"/>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3" id="23"/>
            <p:cNvGrpSpPr/>
            <p:nvPr/>
          </p:nvGrpSpPr>
          <p:grpSpPr>
            <a:xfrm rot="0">
              <a:off x="123617" y="318617"/>
              <a:ext cx="1512186" cy="1043442"/>
              <a:chOff x="0" y="0"/>
              <a:chExt cx="1512186" cy="1043442"/>
            </a:xfrm>
          </p:grpSpPr>
          <p:sp>
            <p:nvSpPr>
              <p:cNvPr name="Freeform 24" id="24"/>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25" id="25"/>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03</a:t>
                </a:r>
              </a:p>
            </p:txBody>
          </p:sp>
        </p:grpSp>
      </p:grpSp>
      <p:grpSp>
        <p:nvGrpSpPr>
          <p:cNvPr name="Group 26" id="26"/>
          <p:cNvGrpSpPr/>
          <p:nvPr/>
        </p:nvGrpSpPr>
        <p:grpSpPr>
          <a:xfrm rot="0">
            <a:off x="8658630" y="7230518"/>
            <a:ext cx="8364071" cy="456792"/>
            <a:chOff x="0" y="0"/>
            <a:chExt cx="11152095" cy="609056"/>
          </a:xfrm>
        </p:grpSpPr>
        <p:sp>
          <p:nvSpPr>
            <p:cNvPr name="Freeform 27" id="27"/>
            <p:cNvSpPr/>
            <p:nvPr/>
          </p:nvSpPr>
          <p:spPr>
            <a:xfrm flipH="false" flipV="false" rot="0">
              <a:off x="0" y="0"/>
              <a:ext cx="11152094" cy="609056"/>
            </a:xfrm>
            <a:custGeom>
              <a:avLst/>
              <a:gdLst/>
              <a:ahLst/>
              <a:cxnLst/>
              <a:rect r="r" b="b" t="t" l="l"/>
              <a:pathLst>
                <a:path h="609056" w="11152094">
                  <a:moveTo>
                    <a:pt x="0" y="0"/>
                  </a:moveTo>
                  <a:lnTo>
                    <a:pt x="11152094" y="0"/>
                  </a:lnTo>
                  <a:lnTo>
                    <a:pt x="11152094" y="609056"/>
                  </a:lnTo>
                  <a:lnTo>
                    <a:pt x="0" y="609056"/>
                  </a:lnTo>
                  <a:close/>
                </a:path>
              </a:pathLst>
            </a:custGeom>
            <a:solidFill>
              <a:srgbClr val="000000">
                <a:alpha val="0"/>
              </a:srgbClr>
            </a:solidFill>
          </p:spPr>
        </p:sp>
        <p:sp>
          <p:nvSpPr>
            <p:cNvPr name="TextBox 28" id="28"/>
            <p:cNvSpPr txBox="true"/>
            <p:nvPr/>
          </p:nvSpPr>
          <p:spPr>
            <a:xfrm>
              <a:off x="0" y="-114300"/>
              <a:ext cx="11152095"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Làm quen và nắm bắt sử dụng Django</a:t>
              </a:r>
            </a:p>
          </p:txBody>
        </p:sp>
      </p:grpSp>
      <p:sp>
        <p:nvSpPr>
          <p:cNvPr name="Freeform 29" id="29"/>
          <p:cNvSpPr/>
          <p:nvPr/>
        </p:nvSpPr>
        <p:spPr>
          <a:xfrm flipH="false" flipV="false" rot="0">
            <a:off x="7110080" y="6612466"/>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0" id="30"/>
          <p:cNvGrpSpPr/>
          <p:nvPr/>
        </p:nvGrpSpPr>
        <p:grpSpPr>
          <a:xfrm rot="0">
            <a:off x="7255138" y="6904728"/>
            <a:ext cx="1134139" cy="782581"/>
            <a:chOff x="0" y="0"/>
            <a:chExt cx="1512186" cy="1043442"/>
          </a:xfrm>
        </p:grpSpPr>
        <p:sp>
          <p:nvSpPr>
            <p:cNvPr name="Freeform 31" id="31"/>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32" id="32"/>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04</a:t>
              </a:r>
            </a:p>
          </p:txBody>
        </p:sp>
      </p:grpSp>
      <p:sp>
        <p:nvSpPr>
          <p:cNvPr name="Freeform 33" id="33"/>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8" id="38"/>
          <p:cNvGrpSpPr/>
          <p:nvPr/>
        </p:nvGrpSpPr>
        <p:grpSpPr>
          <a:xfrm rot="0">
            <a:off x="0" y="4172581"/>
            <a:ext cx="5387411" cy="1395773"/>
            <a:chOff x="0" y="0"/>
            <a:chExt cx="7183215" cy="1861031"/>
          </a:xfrm>
        </p:grpSpPr>
        <p:sp>
          <p:nvSpPr>
            <p:cNvPr name="Freeform 39" id="39"/>
            <p:cNvSpPr/>
            <p:nvPr/>
          </p:nvSpPr>
          <p:spPr>
            <a:xfrm flipH="false" flipV="false" rot="0">
              <a:off x="0" y="0"/>
              <a:ext cx="7183215" cy="1861031"/>
            </a:xfrm>
            <a:custGeom>
              <a:avLst/>
              <a:gdLst/>
              <a:ahLst/>
              <a:cxnLst/>
              <a:rect r="r" b="b" t="t" l="l"/>
              <a:pathLst>
                <a:path h="1861031" w="7183215">
                  <a:moveTo>
                    <a:pt x="0" y="0"/>
                  </a:moveTo>
                  <a:lnTo>
                    <a:pt x="7183215" y="0"/>
                  </a:lnTo>
                  <a:lnTo>
                    <a:pt x="7183215" y="1861031"/>
                  </a:lnTo>
                  <a:lnTo>
                    <a:pt x="0" y="1861031"/>
                  </a:lnTo>
                  <a:close/>
                </a:path>
              </a:pathLst>
            </a:custGeom>
            <a:solidFill>
              <a:srgbClr val="000000">
                <a:alpha val="0"/>
              </a:srgbClr>
            </a:solidFill>
          </p:spPr>
        </p:sp>
        <p:sp>
          <p:nvSpPr>
            <p:cNvPr name="TextBox 40" id="40"/>
            <p:cNvSpPr txBox="true"/>
            <p:nvPr/>
          </p:nvSpPr>
          <p:spPr>
            <a:xfrm>
              <a:off x="0" y="-152400"/>
              <a:ext cx="7183215" cy="2013431"/>
            </a:xfrm>
            <a:prstGeom prst="rect">
              <a:avLst/>
            </a:prstGeom>
          </p:spPr>
          <p:txBody>
            <a:bodyPr anchor="t" rtlCol="false" tIns="0" lIns="0" bIns="0" rIns="0"/>
            <a:lstStyle/>
            <a:p>
              <a:pPr algn="ctr">
                <a:lnSpc>
                  <a:spcPts val="5598"/>
                </a:lnSpc>
              </a:pPr>
              <a:r>
                <a:rPr lang="en-US" sz="3999" b="true">
                  <a:solidFill>
                    <a:srgbClr val="FFFFFF"/>
                  </a:solidFill>
                  <a:latin typeface="Arial Bold"/>
                  <a:ea typeface="Arial Bold"/>
                  <a:cs typeface="Arial Bold"/>
                  <a:sym typeface="Arial Bold"/>
                </a:rPr>
                <a:t>5.1 KẾT QUẢ ĐẠT ĐƯỢC</a:t>
              </a: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12036" y="-2801654"/>
            <a:ext cx="14455124" cy="15890308"/>
          </a:xfrm>
          <a:custGeom>
            <a:avLst/>
            <a:gdLst/>
            <a:ahLst/>
            <a:cxnLst/>
            <a:rect r="r" b="b" t="t" l="l"/>
            <a:pathLst>
              <a:path h="15890308" w="14455124">
                <a:moveTo>
                  <a:pt x="0" y="0"/>
                </a:moveTo>
                <a:lnTo>
                  <a:pt x="14455123" y="0"/>
                </a:lnTo>
                <a:lnTo>
                  <a:pt x="14455123" y="15890308"/>
                </a:lnTo>
                <a:lnTo>
                  <a:pt x="0" y="158903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36342" y="-1716289"/>
            <a:ext cx="11875975" cy="13881919"/>
          </a:xfrm>
          <a:custGeom>
            <a:avLst/>
            <a:gdLst/>
            <a:ahLst/>
            <a:cxnLst/>
            <a:rect r="r" b="b" t="t" l="l"/>
            <a:pathLst>
              <a:path h="13881919" w="11875975">
                <a:moveTo>
                  <a:pt x="0" y="0"/>
                </a:moveTo>
                <a:lnTo>
                  <a:pt x="11875975" y="0"/>
                </a:lnTo>
                <a:lnTo>
                  <a:pt x="11875975" y="13881919"/>
                </a:lnTo>
                <a:lnTo>
                  <a:pt x="0" y="13881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8422031" y="982818"/>
            <a:ext cx="8837269" cy="1011878"/>
            <a:chOff x="0" y="0"/>
            <a:chExt cx="11783025" cy="1349170"/>
          </a:xfrm>
        </p:grpSpPr>
        <p:sp>
          <p:nvSpPr>
            <p:cNvPr name="Freeform 5" id="5"/>
            <p:cNvSpPr/>
            <p:nvPr/>
          </p:nvSpPr>
          <p:spPr>
            <a:xfrm flipH="false" flipV="false" rot="0">
              <a:off x="0" y="0"/>
              <a:ext cx="11783025" cy="1349170"/>
            </a:xfrm>
            <a:custGeom>
              <a:avLst/>
              <a:gdLst/>
              <a:ahLst/>
              <a:cxnLst/>
              <a:rect r="r" b="b" t="t" l="l"/>
              <a:pathLst>
                <a:path h="1349170" w="11783025">
                  <a:moveTo>
                    <a:pt x="0" y="0"/>
                  </a:moveTo>
                  <a:lnTo>
                    <a:pt x="11783025" y="0"/>
                  </a:lnTo>
                  <a:lnTo>
                    <a:pt x="11783025" y="1349170"/>
                  </a:lnTo>
                  <a:lnTo>
                    <a:pt x="0" y="1349170"/>
                  </a:lnTo>
                  <a:close/>
                </a:path>
              </a:pathLst>
            </a:custGeom>
            <a:solidFill>
              <a:srgbClr val="000000">
                <a:alpha val="0"/>
              </a:srgbClr>
            </a:solidFill>
          </p:spPr>
        </p:sp>
        <p:sp>
          <p:nvSpPr>
            <p:cNvPr name="TextBox 6" id="6"/>
            <p:cNvSpPr txBox="true"/>
            <p:nvPr/>
          </p:nvSpPr>
          <p:spPr>
            <a:xfrm>
              <a:off x="0" y="-114300"/>
              <a:ext cx="11783025" cy="1463470"/>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Đã xây dựng thành công hệ thống quản lý bán game sử dụng Python và Django.</a:t>
              </a:r>
            </a:p>
          </p:txBody>
        </p:sp>
      </p:grpSp>
      <p:sp>
        <p:nvSpPr>
          <p:cNvPr name="Freeform 7" id="7"/>
          <p:cNvSpPr/>
          <p:nvPr/>
        </p:nvSpPr>
        <p:spPr>
          <a:xfrm flipH="false" flipV="false" rot="0">
            <a:off x="6698400" y="757537"/>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6843458" y="1049799"/>
            <a:ext cx="1134139" cy="782582"/>
            <a:chOff x="0" y="0"/>
            <a:chExt cx="1512186" cy="1043442"/>
          </a:xfrm>
        </p:grpSpPr>
        <p:sp>
          <p:nvSpPr>
            <p:cNvPr name="Freeform 9" id="9"/>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0" id="10"/>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01</a:t>
              </a:r>
            </a:p>
          </p:txBody>
        </p:sp>
      </p:grpSp>
      <p:grpSp>
        <p:nvGrpSpPr>
          <p:cNvPr name="Group 11" id="11"/>
          <p:cNvGrpSpPr/>
          <p:nvPr/>
        </p:nvGrpSpPr>
        <p:grpSpPr>
          <a:xfrm rot="0">
            <a:off x="8809439" y="3128886"/>
            <a:ext cx="8449861" cy="456792"/>
            <a:chOff x="0" y="0"/>
            <a:chExt cx="11266481" cy="609056"/>
          </a:xfrm>
        </p:grpSpPr>
        <p:sp>
          <p:nvSpPr>
            <p:cNvPr name="Freeform 12" id="12"/>
            <p:cNvSpPr/>
            <p:nvPr/>
          </p:nvSpPr>
          <p:spPr>
            <a:xfrm flipH="false" flipV="false" rot="0">
              <a:off x="0" y="0"/>
              <a:ext cx="11266481" cy="609056"/>
            </a:xfrm>
            <a:custGeom>
              <a:avLst/>
              <a:gdLst/>
              <a:ahLst/>
              <a:cxnLst/>
              <a:rect r="r" b="b" t="t" l="l"/>
              <a:pathLst>
                <a:path h="609056" w="11266481">
                  <a:moveTo>
                    <a:pt x="0" y="0"/>
                  </a:moveTo>
                  <a:lnTo>
                    <a:pt x="11266481" y="0"/>
                  </a:lnTo>
                  <a:lnTo>
                    <a:pt x="11266481" y="609056"/>
                  </a:lnTo>
                  <a:lnTo>
                    <a:pt x="0" y="609056"/>
                  </a:lnTo>
                  <a:close/>
                </a:path>
              </a:pathLst>
            </a:custGeom>
            <a:solidFill>
              <a:srgbClr val="000000">
                <a:alpha val="0"/>
              </a:srgbClr>
            </a:solidFill>
          </p:spPr>
        </p:sp>
        <p:sp>
          <p:nvSpPr>
            <p:cNvPr name="TextBox 13" id="13"/>
            <p:cNvSpPr txBox="true"/>
            <p:nvPr/>
          </p:nvSpPr>
          <p:spPr>
            <a:xfrm>
              <a:off x="0" y="-114300"/>
              <a:ext cx="11266481"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Hệ thống đáp ứng các yêu cầu cơ bản.</a:t>
              </a:r>
            </a:p>
          </p:txBody>
        </p:sp>
      </p:grpSp>
      <p:sp>
        <p:nvSpPr>
          <p:cNvPr name="Freeform 14" id="14"/>
          <p:cNvSpPr/>
          <p:nvPr/>
        </p:nvSpPr>
        <p:spPr>
          <a:xfrm flipH="false" flipV="false" rot="0">
            <a:off x="7212563" y="2685990"/>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7357621" y="2978252"/>
            <a:ext cx="1134139" cy="782581"/>
            <a:chOff x="0" y="0"/>
            <a:chExt cx="1512186" cy="1043442"/>
          </a:xfrm>
        </p:grpSpPr>
        <p:sp>
          <p:nvSpPr>
            <p:cNvPr name="Freeform 16" id="16"/>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17" id="17"/>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02</a:t>
              </a:r>
            </a:p>
          </p:txBody>
        </p:sp>
      </p:grpSp>
      <p:grpSp>
        <p:nvGrpSpPr>
          <p:cNvPr name="Group 18" id="18"/>
          <p:cNvGrpSpPr/>
          <p:nvPr/>
        </p:nvGrpSpPr>
        <p:grpSpPr>
          <a:xfrm rot="0">
            <a:off x="7443087" y="4844754"/>
            <a:ext cx="10064964" cy="1424256"/>
            <a:chOff x="0" y="0"/>
            <a:chExt cx="13419952" cy="1899008"/>
          </a:xfrm>
        </p:grpSpPr>
        <p:grpSp>
          <p:nvGrpSpPr>
            <p:cNvPr name="Group 19" id="19"/>
            <p:cNvGrpSpPr/>
            <p:nvPr/>
          </p:nvGrpSpPr>
          <p:grpSpPr>
            <a:xfrm rot="0">
              <a:off x="2038939" y="398328"/>
              <a:ext cx="11381013" cy="1349170"/>
              <a:chOff x="0" y="0"/>
              <a:chExt cx="11381013" cy="1349170"/>
            </a:xfrm>
          </p:grpSpPr>
          <p:sp>
            <p:nvSpPr>
              <p:cNvPr name="Freeform 20" id="20"/>
              <p:cNvSpPr/>
              <p:nvPr/>
            </p:nvSpPr>
            <p:spPr>
              <a:xfrm flipH="false" flipV="false" rot="0">
                <a:off x="0" y="0"/>
                <a:ext cx="11381013" cy="1349170"/>
              </a:xfrm>
              <a:custGeom>
                <a:avLst/>
                <a:gdLst/>
                <a:ahLst/>
                <a:cxnLst/>
                <a:rect r="r" b="b" t="t" l="l"/>
                <a:pathLst>
                  <a:path h="1349170" w="11381013">
                    <a:moveTo>
                      <a:pt x="0" y="0"/>
                    </a:moveTo>
                    <a:lnTo>
                      <a:pt x="11381013" y="0"/>
                    </a:lnTo>
                    <a:lnTo>
                      <a:pt x="11381013" y="1349170"/>
                    </a:lnTo>
                    <a:lnTo>
                      <a:pt x="0" y="1349170"/>
                    </a:lnTo>
                    <a:close/>
                  </a:path>
                </a:pathLst>
              </a:custGeom>
              <a:solidFill>
                <a:srgbClr val="000000">
                  <a:alpha val="0"/>
                </a:srgbClr>
              </a:solidFill>
            </p:spPr>
          </p:sp>
          <p:sp>
            <p:nvSpPr>
              <p:cNvPr name="TextBox 21" id="21"/>
              <p:cNvSpPr txBox="true"/>
              <p:nvPr/>
            </p:nvSpPr>
            <p:spPr>
              <a:xfrm>
                <a:off x="0" y="-114300"/>
                <a:ext cx="11381013" cy="1463470"/>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Giao diện thân thiện, dễ sử dụng và dễ bảo trì nhờ mô hình MVT của Django.</a:t>
                </a:r>
              </a:p>
            </p:txBody>
          </p:sp>
        </p:grpSp>
        <p:sp>
          <p:nvSpPr>
            <p:cNvPr name="Freeform 22" id="22"/>
            <p:cNvSpPr/>
            <p:nvPr/>
          </p:nvSpPr>
          <p:spPr>
            <a:xfrm flipH="false" flipV="false" rot="0">
              <a:off x="0" y="0"/>
              <a:ext cx="1899008" cy="1899008"/>
            </a:xfrm>
            <a:custGeom>
              <a:avLst/>
              <a:gdLst/>
              <a:ahLst/>
              <a:cxnLst/>
              <a:rect r="r" b="b" t="t" l="l"/>
              <a:pathLst>
                <a:path h="1899008" w="1899008">
                  <a:moveTo>
                    <a:pt x="0" y="0"/>
                  </a:moveTo>
                  <a:lnTo>
                    <a:pt x="1899008" y="0"/>
                  </a:lnTo>
                  <a:lnTo>
                    <a:pt x="1899008" y="1899008"/>
                  </a:lnTo>
                  <a:lnTo>
                    <a:pt x="0" y="18990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3" id="23"/>
            <p:cNvGrpSpPr/>
            <p:nvPr/>
          </p:nvGrpSpPr>
          <p:grpSpPr>
            <a:xfrm rot="0">
              <a:off x="123617" y="318617"/>
              <a:ext cx="1512186" cy="1043442"/>
              <a:chOff x="0" y="0"/>
              <a:chExt cx="1512186" cy="1043442"/>
            </a:xfrm>
          </p:grpSpPr>
          <p:sp>
            <p:nvSpPr>
              <p:cNvPr name="Freeform 24" id="24"/>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25" id="25"/>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03</a:t>
                </a:r>
              </a:p>
            </p:txBody>
          </p:sp>
        </p:grpSp>
      </p:grpSp>
      <p:grpSp>
        <p:nvGrpSpPr>
          <p:cNvPr name="Group 26" id="26"/>
          <p:cNvGrpSpPr/>
          <p:nvPr/>
        </p:nvGrpSpPr>
        <p:grpSpPr>
          <a:xfrm rot="0">
            <a:off x="8658630" y="7230518"/>
            <a:ext cx="8364071" cy="456792"/>
            <a:chOff x="0" y="0"/>
            <a:chExt cx="11152095" cy="609056"/>
          </a:xfrm>
        </p:grpSpPr>
        <p:sp>
          <p:nvSpPr>
            <p:cNvPr name="Freeform 27" id="27"/>
            <p:cNvSpPr/>
            <p:nvPr/>
          </p:nvSpPr>
          <p:spPr>
            <a:xfrm flipH="false" flipV="false" rot="0">
              <a:off x="0" y="0"/>
              <a:ext cx="11152094" cy="609056"/>
            </a:xfrm>
            <a:custGeom>
              <a:avLst/>
              <a:gdLst/>
              <a:ahLst/>
              <a:cxnLst/>
              <a:rect r="r" b="b" t="t" l="l"/>
              <a:pathLst>
                <a:path h="609056" w="11152094">
                  <a:moveTo>
                    <a:pt x="0" y="0"/>
                  </a:moveTo>
                  <a:lnTo>
                    <a:pt x="11152094" y="0"/>
                  </a:lnTo>
                  <a:lnTo>
                    <a:pt x="11152094" y="609056"/>
                  </a:lnTo>
                  <a:lnTo>
                    <a:pt x="0" y="609056"/>
                  </a:lnTo>
                  <a:close/>
                </a:path>
              </a:pathLst>
            </a:custGeom>
            <a:solidFill>
              <a:srgbClr val="000000">
                <a:alpha val="0"/>
              </a:srgbClr>
            </a:solidFill>
          </p:spPr>
        </p:sp>
        <p:sp>
          <p:nvSpPr>
            <p:cNvPr name="TextBox 28" id="28"/>
            <p:cNvSpPr txBox="true"/>
            <p:nvPr/>
          </p:nvSpPr>
          <p:spPr>
            <a:xfrm>
              <a:off x="0" y="-114300"/>
              <a:ext cx="11152095" cy="723356"/>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Làm quen và nắm bắt sử dụng Django</a:t>
              </a:r>
            </a:p>
          </p:txBody>
        </p:sp>
      </p:grpSp>
      <p:sp>
        <p:nvSpPr>
          <p:cNvPr name="Freeform 29" id="29"/>
          <p:cNvSpPr/>
          <p:nvPr/>
        </p:nvSpPr>
        <p:spPr>
          <a:xfrm flipH="false" flipV="false" rot="0">
            <a:off x="7110080" y="6612466"/>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0" id="30"/>
          <p:cNvGrpSpPr/>
          <p:nvPr/>
        </p:nvGrpSpPr>
        <p:grpSpPr>
          <a:xfrm rot="0">
            <a:off x="7255138" y="6904728"/>
            <a:ext cx="1134139" cy="782581"/>
            <a:chOff x="0" y="0"/>
            <a:chExt cx="1512186" cy="1043442"/>
          </a:xfrm>
        </p:grpSpPr>
        <p:sp>
          <p:nvSpPr>
            <p:cNvPr name="Freeform 31" id="31"/>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32" id="32"/>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04</a:t>
              </a:r>
            </a:p>
          </p:txBody>
        </p:sp>
      </p:grpSp>
      <p:sp>
        <p:nvSpPr>
          <p:cNvPr name="Freeform 33" id="33"/>
          <p:cNvSpPr/>
          <p:nvPr/>
        </p:nvSpPr>
        <p:spPr>
          <a:xfrm flipH="false" flipV="false" rot="0">
            <a:off x="6057270" y="1304130"/>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6704970" y="3159028"/>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false" rot="0">
            <a:off x="6575213" y="711146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p:cNvSpPr/>
          <p:nvPr/>
        </p:nvSpPr>
        <p:spPr>
          <a:xfrm flipH="false" flipV="false" rot="0">
            <a:off x="6914520" y="5361322"/>
            <a:ext cx="391120" cy="391120"/>
          </a:xfrm>
          <a:custGeom>
            <a:avLst/>
            <a:gdLst/>
            <a:ahLst/>
            <a:cxnLst/>
            <a:rect r="r" b="b" t="t" l="l"/>
            <a:pathLst>
              <a:path h="391120" w="391120">
                <a:moveTo>
                  <a:pt x="0" y="0"/>
                </a:moveTo>
                <a:lnTo>
                  <a:pt x="391119" y="0"/>
                </a:lnTo>
                <a:lnTo>
                  <a:pt x="391119" y="391119"/>
                </a:lnTo>
                <a:lnTo>
                  <a:pt x="0" y="391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6439633" y="8507523"/>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8" id="38"/>
          <p:cNvGrpSpPr/>
          <p:nvPr/>
        </p:nvGrpSpPr>
        <p:grpSpPr>
          <a:xfrm rot="0">
            <a:off x="6584691" y="8799785"/>
            <a:ext cx="1134139" cy="782581"/>
            <a:chOff x="0" y="0"/>
            <a:chExt cx="1512186" cy="1043442"/>
          </a:xfrm>
        </p:grpSpPr>
        <p:sp>
          <p:nvSpPr>
            <p:cNvPr name="Freeform 39" id="39"/>
            <p:cNvSpPr/>
            <p:nvPr/>
          </p:nvSpPr>
          <p:spPr>
            <a:xfrm flipH="false" flipV="false" rot="0">
              <a:off x="0" y="0"/>
              <a:ext cx="1512186" cy="1043442"/>
            </a:xfrm>
            <a:custGeom>
              <a:avLst/>
              <a:gdLst/>
              <a:ahLst/>
              <a:cxnLst/>
              <a:rect r="r" b="b" t="t" l="l"/>
              <a:pathLst>
                <a:path h="1043442" w="1512186">
                  <a:moveTo>
                    <a:pt x="0" y="0"/>
                  </a:moveTo>
                  <a:lnTo>
                    <a:pt x="1512186" y="0"/>
                  </a:lnTo>
                  <a:lnTo>
                    <a:pt x="1512186" y="1043442"/>
                  </a:lnTo>
                  <a:lnTo>
                    <a:pt x="0" y="1043442"/>
                  </a:lnTo>
                  <a:close/>
                </a:path>
              </a:pathLst>
            </a:custGeom>
            <a:solidFill>
              <a:srgbClr val="000000">
                <a:alpha val="0"/>
              </a:srgbClr>
            </a:solidFill>
          </p:spPr>
        </p:sp>
        <p:sp>
          <p:nvSpPr>
            <p:cNvPr name="TextBox 40" id="40"/>
            <p:cNvSpPr txBox="true"/>
            <p:nvPr/>
          </p:nvSpPr>
          <p:spPr>
            <a:xfrm>
              <a:off x="0" y="-180975"/>
              <a:ext cx="1512186" cy="1224417"/>
            </a:xfrm>
            <a:prstGeom prst="rect">
              <a:avLst/>
            </a:prstGeom>
          </p:spPr>
          <p:txBody>
            <a:bodyPr anchor="t" rtlCol="false" tIns="0" lIns="0" bIns="0" rIns="0"/>
            <a:lstStyle/>
            <a:p>
              <a:pPr algn="ctr">
                <a:lnSpc>
                  <a:spcPts val="6697"/>
                </a:lnSpc>
              </a:pPr>
              <a:r>
                <a:rPr lang="en-US" sz="4784">
                  <a:solidFill>
                    <a:srgbClr val="FDFDFD"/>
                  </a:solidFill>
                  <a:latin typeface="Arial"/>
                  <a:ea typeface="Arial"/>
                  <a:cs typeface="Arial"/>
                  <a:sym typeface="Arial"/>
                </a:rPr>
                <a:t>05</a:t>
              </a:r>
            </a:p>
          </p:txBody>
        </p:sp>
      </p:grpSp>
      <p:sp>
        <p:nvSpPr>
          <p:cNvPr name="Freeform 41" id="41"/>
          <p:cNvSpPr/>
          <p:nvPr/>
        </p:nvSpPr>
        <p:spPr>
          <a:xfrm flipH="false" flipV="false" rot="0">
            <a:off x="5852897" y="8802935"/>
            <a:ext cx="426259" cy="426259"/>
          </a:xfrm>
          <a:custGeom>
            <a:avLst/>
            <a:gdLst/>
            <a:ahLst/>
            <a:cxnLst/>
            <a:rect r="r" b="b" t="t" l="l"/>
            <a:pathLst>
              <a:path h="426259" w="426259">
                <a:moveTo>
                  <a:pt x="0" y="0"/>
                </a:moveTo>
                <a:lnTo>
                  <a:pt x="426259" y="0"/>
                </a:lnTo>
                <a:lnTo>
                  <a:pt x="426259" y="426259"/>
                </a:lnTo>
                <a:lnTo>
                  <a:pt x="0" y="4262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2" id="42"/>
          <p:cNvGrpSpPr/>
          <p:nvPr/>
        </p:nvGrpSpPr>
        <p:grpSpPr>
          <a:xfrm rot="0">
            <a:off x="8168689" y="8955185"/>
            <a:ext cx="9724114" cy="976594"/>
            <a:chOff x="0" y="0"/>
            <a:chExt cx="12965485" cy="1302125"/>
          </a:xfrm>
        </p:grpSpPr>
        <p:sp>
          <p:nvSpPr>
            <p:cNvPr name="Freeform 43" id="43"/>
            <p:cNvSpPr/>
            <p:nvPr/>
          </p:nvSpPr>
          <p:spPr>
            <a:xfrm flipH="false" flipV="false" rot="0">
              <a:off x="0" y="0"/>
              <a:ext cx="12965485" cy="1302125"/>
            </a:xfrm>
            <a:custGeom>
              <a:avLst/>
              <a:gdLst/>
              <a:ahLst/>
              <a:cxnLst/>
              <a:rect r="r" b="b" t="t" l="l"/>
              <a:pathLst>
                <a:path h="1302125" w="12965485">
                  <a:moveTo>
                    <a:pt x="0" y="0"/>
                  </a:moveTo>
                  <a:lnTo>
                    <a:pt x="12965485" y="0"/>
                  </a:lnTo>
                  <a:lnTo>
                    <a:pt x="12965485" y="1302125"/>
                  </a:lnTo>
                  <a:lnTo>
                    <a:pt x="0" y="1302125"/>
                  </a:lnTo>
                  <a:close/>
                </a:path>
              </a:pathLst>
            </a:custGeom>
            <a:solidFill>
              <a:srgbClr val="000000">
                <a:alpha val="0"/>
              </a:srgbClr>
            </a:solidFill>
          </p:spPr>
        </p:sp>
        <p:sp>
          <p:nvSpPr>
            <p:cNvPr name="TextBox 44" id="44"/>
            <p:cNvSpPr txBox="true"/>
            <p:nvPr/>
          </p:nvSpPr>
          <p:spPr>
            <a:xfrm>
              <a:off x="0" y="-114300"/>
              <a:ext cx="12965485" cy="1416425"/>
            </a:xfrm>
            <a:prstGeom prst="rect">
              <a:avLst/>
            </a:prstGeom>
          </p:spPr>
          <p:txBody>
            <a:bodyPr anchor="t" rtlCol="false" tIns="0" lIns="0" bIns="0" rIns="0"/>
            <a:lstStyle/>
            <a:p>
              <a:pPr algn="l">
                <a:lnSpc>
                  <a:spcPts val="3919"/>
                </a:lnSpc>
              </a:pPr>
              <a:r>
                <a:rPr lang="en-US" b="true" sz="2799" spc="-55">
                  <a:solidFill>
                    <a:srgbClr val="000000"/>
                  </a:solidFill>
                  <a:latin typeface="Arial Bold"/>
                  <a:ea typeface="Arial Bold"/>
                  <a:cs typeface="Arial Bold"/>
                  <a:sym typeface="Arial Bold"/>
                </a:rPr>
                <a:t>Hiểu rõ quy trình phát triển ứng dụng web từ thiết kế đến triển khai và vận hành</a:t>
              </a:r>
            </a:p>
          </p:txBody>
        </p:sp>
      </p:grpSp>
      <p:grpSp>
        <p:nvGrpSpPr>
          <p:cNvPr name="Group 45" id="45"/>
          <p:cNvGrpSpPr/>
          <p:nvPr/>
        </p:nvGrpSpPr>
        <p:grpSpPr>
          <a:xfrm rot="0">
            <a:off x="0" y="4172581"/>
            <a:ext cx="5387411" cy="1395773"/>
            <a:chOff x="0" y="0"/>
            <a:chExt cx="7183215" cy="1861031"/>
          </a:xfrm>
        </p:grpSpPr>
        <p:sp>
          <p:nvSpPr>
            <p:cNvPr name="Freeform 46" id="46"/>
            <p:cNvSpPr/>
            <p:nvPr/>
          </p:nvSpPr>
          <p:spPr>
            <a:xfrm flipH="false" flipV="false" rot="0">
              <a:off x="0" y="0"/>
              <a:ext cx="7183215" cy="1861031"/>
            </a:xfrm>
            <a:custGeom>
              <a:avLst/>
              <a:gdLst/>
              <a:ahLst/>
              <a:cxnLst/>
              <a:rect r="r" b="b" t="t" l="l"/>
              <a:pathLst>
                <a:path h="1861031" w="7183215">
                  <a:moveTo>
                    <a:pt x="0" y="0"/>
                  </a:moveTo>
                  <a:lnTo>
                    <a:pt x="7183215" y="0"/>
                  </a:lnTo>
                  <a:lnTo>
                    <a:pt x="7183215" y="1861031"/>
                  </a:lnTo>
                  <a:lnTo>
                    <a:pt x="0" y="1861031"/>
                  </a:lnTo>
                  <a:close/>
                </a:path>
              </a:pathLst>
            </a:custGeom>
            <a:solidFill>
              <a:srgbClr val="000000">
                <a:alpha val="0"/>
              </a:srgbClr>
            </a:solidFill>
          </p:spPr>
        </p:sp>
        <p:sp>
          <p:nvSpPr>
            <p:cNvPr name="TextBox 47" id="47"/>
            <p:cNvSpPr txBox="true"/>
            <p:nvPr/>
          </p:nvSpPr>
          <p:spPr>
            <a:xfrm>
              <a:off x="0" y="-152400"/>
              <a:ext cx="7183215" cy="2013431"/>
            </a:xfrm>
            <a:prstGeom prst="rect">
              <a:avLst/>
            </a:prstGeom>
          </p:spPr>
          <p:txBody>
            <a:bodyPr anchor="t" rtlCol="false" tIns="0" lIns="0" bIns="0" rIns="0"/>
            <a:lstStyle/>
            <a:p>
              <a:pPr algn="ctr">
                <a:lnSpc>
                  <a:spcPts val="5598"/>
                </a:lnSpc>
              </a:pPr>
              <a:r>
                <a:rPr lang="en-US" sz="3999" b="true">
                  <a:solidFill>
                    <a:srgbClr val="FFFFFF"/>
                  </a:solidFill>
                  <a:latin typeface="Arial Bold"/>
                  <a:ea typeface="Arial Bold"/>
                  <a:cs typeface="Arial Bold"/>
                  <a:sym typeface="Arial Bold"/>
                </a:rPr>
                <a:t>5.1 KẾT QUẢ ĐẠT ĐƯỢC</a:t>
              </a: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688581" y="2603923"/>
            <a:ext cx="8261664" cy="7470820"/>
            <a:chOff x="0" y="0"/>
            <a:chExt cx="11015552" cy="9961093"/>
          </a:xfrm>
        </p:grpSpPr>
        <p:sp>
          <p:nvSpPr>
            <p:cNvPr name="Freeform 5" id="5"/>
            <p:cNvSpPr/>
            <p:nvPr/>
          </p:nvSpPr>
          <p:spPr>
            <a:xfrm flipH="false" flipV="false" rot="0">
              <a:off x="0" y="0"/>
              <a:ext cx="11015599" cy="9961118"/>
            </a:xfrm>
            <a:custGeom>
              <a:avLst/>
              <a:gdLst/>
              <a:ahLst/>
              <a:cxnLst/>
              <a:rect r="r" b="b" t="t" l="l"/>
              <a:pathLst>
                <a:path h="9961118" w="11015599">
                  <a:moveTo>
                    <a:pt x="241935" y="0"/>
                  </a:moveTo>
                  <a:lnTo>
                    <a:pt x="10773664" y="0"/>
                  </a:lnTo>
                  <a:cubicBezTo>
                    <a:pt x="10907268" y="0"/>
                    <a:pt x="11015599" y="108331"/>
                    <a:pt x="11015599" y="241935"/>
                  </a:cubicBezTo>
                  <a:lnTo>
                    <a:pt x="11015599" y="9719183"/>
                  </a:lnTo>
                  <a:cubicBezTo>
                    <a:pt x="11015599" y="9783318"/>
                    <a:pt x="10990072" y="9844913"/>
                    <a:pt x="10944733" y="9890251"/>
                  </a:cubicBezTo>
                  <a:cubicBezTo>
                    <a:pt x="10899394" y="9935590"/>
                    <a:pt x="10837799" y="9961118"/>
                    <a:pt x="10773664" y="9961118"/>
                  </a:cubicBezTo>
                  <a:lnTo>
                    <a:pt x="241935" y="9961118"/>
                  </a:lnTo>
                  <a:cubicBezTo>
                    <a:pt x="108331" y="9961118"/>
                    <a:pt x="0" y="9852787"/>
                    <a:pt x="0" y="9719183"/>
                  </a:cubicBezTo>
                  <a:lnTo>
                    <a:pt x="0" y="241935"/>
                  </a:lnTo>
                  <a:cubicBezTo>
                    <a:pt x="0" y="108331"/>
                    <a:pt x="108331" y="0"/>
                    <a:pt x="241935" y="0"/>
                  </a:cubicBezTo>
                  <a:close/>
                </a:path>
              </a:pathLst>
            </a:custGeom>
            <a:solidFill>
              <a:srgbClr val="00569E"/>
            </a:solidFill>
          </p:spPr>
        </p:sp>
      </p:grpSp>
      <p:grpSp>
        <p:nvGrpSpPr>
          <p:cNvPr name="Group 6" id="6"/>
          <p:cNvGrpSpPr/>
          <p:nvPr/>
        </p:nvGrpSpPr>
        <p:grpSpPr>
          <a:xfrm rot="0">
            <a:off x="688581" y="1821467"/>
            <a:ext cx="8098262" cy="7728615"/>
            <a:chOff x="0" y="0"/>
            <a:chExt cx="11015552" cy="10512745"/>
          </a:xfrm>
        </p:grpSpPr>
        <p:sp>
          <p:nvSpPr>
            <p:cNvPr name="Freeform 7" id="7"/>
            <p:cNvSpPr/>
            <p:nvPr/>
          </p:nvSpPr>
          <p:spPr>
            <a:xfrm flipH="false" flipV="false" rot="0">
              <a:off x="0" y="0"/>
              <a:ext cx="11015552" cy="10512745"/>
            </a:xfrm>
            <a:custGeom>
              <a:avLst/>
              <a:gdLst/>
              <a:ahLst/>
              <a:cxnLst/>
              <a:rect r="r" b="b" t="t" l="l"/>
              <a:pathLst>
                <a:path h="10512745" w="11015552">
                  <a:moveTo>
                    <a:pt x="0" y="0"/>
                  </a:moveTo>
                  <a:lnTo>
                    <a:pt x="11015552" y="0"/>
                  </a:lnTo>
                  <a:lnTo>
                    <a:pt x="11015552" y="10512745"/>
                  </a:lnTo>
                  <a:lnTo>
                    <a:pt x="0" y="10512745"/>
                  </a:lnTo>
                  <a:close/>
                </a:path>
              </a:pathLst>
            </a:custGeom>
            <a:solidFill>
              <a:srgbClr val="000000">
                <a:alpha val="0"/>
              </a:srgbClr>
            </a:solidFill>
          </p:spPr>
        </p:sp>
        <p:sp>
          <p:nvSpPr>
            <p:cNvPr name="TextBox 8" id="8"/>
            <p:cNvSpPr txBox="true"/>
            <p:nvPr/>
          </p:nvSpPr>
          <p:spPr>
            <a:xfrm>
              <a:off x="0" y="-152400"/>
              <a:ext cx="11015552" cy="10665145"/>
            </a:xfrm>
            <a:prstGeom prst="rect">
              <a:avLst/>
            </a:prstGeom>
          </p:spPr>
          <p:txBody>
            <a:bodyPr anchor="ctr" rtlCol="false" tIns="0" lIns="0" bIns="0" rIns="0"/>
            <a:lstStyle/>
            <a:p>
              <a:pPr algn="just" marL="731405" indent="-243802" lvl="2">
                <a:lnSpc>
                  <a:spcPts val="4799"/>
                </a:lnSpc>
                <a:buAutoNum type="arabicPeriod" startAt="1"/>
              </a:pPr>
              <a:r>
                <a:rPr lang="en-US" sz="3198">
                  <a:solidFill>
                    <a:srgbClr val="FFFFFF"/>
                  </a:solidFill>
                  <a:latin typeface="Arial"/>
                  <a:ea typeface="Arial"/>
                  <a:cs typeface="Arial"/>
                  <a:sym typeface="Arial"/>
                </a:rPr>
                <a:t>Chưa tích hợp thanh toán online.</a:t>
              </a:r>
            </a:p>
            <a:p>
              <a:pPr algn="just" marL="731405" indent="-243802" lvl="2">
                <a:lnSpc>
                  <a:spcPts val="4799"/>
                </a:lnSpc>
                <a:buAutoNum type="arabicPeriod" startAt="1"/>
              </a:pPr>
              <a:r>
                <a:rPr lang="en-US" sz="3198">
                  <a:solidFill>
                    <a:srgbClr val="FFFFFF"/>
                  </a:solidFill>
                  <a:latin typeface="Arial"/>
                  <a:ea typeface="Arial"/>
                  <a:cs typeface="Arial"/>
                  <a:sym typeface="Arial"/>
                </a:rPr>
                <a:t>Người dùng không thể chỉnh sửa thông tin cá nhân.</a:t>
              </a:r>
            </a:p>
            <a:p>
              <a:pPr algn="just" marL="731405" indent="-243802" lvl="2">
                <a:lnSpc>
                  <a:spcPts val="4799"/>
                </a:lnSpc>
                <a:buAutoNum type="arabicPeriod" startAt="1"/>
              </a:pPr>
              <a:r>
                <a:rPr lang="en-US" sz="3198">
                  <a:solidFill>
                    <a:srgbClr val="FFFFFF"/>
                  </a:solidFill>
                  <a:latin typeface="Arial"/>
                  <a:ea typeface="Arial"/>
                  <a:cs typeface="Arial"/>
                  <a:sym typeface="Arial"/>
                </a:rPr>
                <a:t>Báo cáo thống kê còn cơ bản.</a:t>
              </a:r>
            </a:p>
            <a:p>
              <a:pPr algn="just" marL="731405" indent="-243802" lvl="2">
                <a:lnSpc>
                  <a:spcPts val="4799"/>
                </a:lnSpc>
                <a:buAutoNum type="arabicPeriod" startAt="1"/>
              </a:pPr>
              <a:r>
                <a:rPr lang="en-US" sz="3198">
                  <a:solidFill>
                    <a:srgbClr val="FFFFFF"/>
                  </a:solidFill>
                  <a:latin typeface="Arial"/>
                  <a:ea typeface="Arial"/>
                  <a:cs typeface="Arial"/>
                  <a:sym typeface="Arial"/>
                </a:rPr>
                <a:t>Tính năng tìm kiếm chưa tối ưu.</a:t>
              </a:r>
            </a:p>
            <a:p>
              <a:pPr algn="just" marL="731405" indent="-243802" lvl="2">
                <a:lnSpc>
                  <a:spcPts val="4799"/>
                </a:lnSpc>
                <a:buAutoNum type="arabicPeriod" startAt="1"/>
              </a:pPr>
              <a:r>
                <a:rPr lang="en-US" sz="3198">
                  <a:solidFill>
                    <a:srgbClr val="FFFFFF"/>
                  </a:solidFill>
                  <a:latin typeface="Arial"/>
                  <a:ea typeface="Arial"/>
                  <a:cs typeface="Arial"/>
                  <a:sym typeface="Arial"/>
                </a:rPr>
                <a:t>Sản phẩm trong hệ thống hạn chế.</a:t>
              </a:r>
            </a:p>
            <a:p>
              <a:pPr algn="just" marL="731291" indent="-243764" lvl="2">
                <a:lnSpc>
                  <a:spcPts val="4798"/>
                </a:lnSpc>
                <a:buAutoNum type="arabicPeriod" startAt="1"/>
              </a:pPr>
              <a:r>
                <a:rPr lang="en-US" sz="3198">
                  <a:solidFill>
                    <a:srgbClr val="FFFFFF"/>
                  </a:solidFill>
                  <a:latin typeface="Arial"/>
                  <a:ea typeface="Arial"/>
                  <a:cs typeface="Arial"/>
                  <a:sym typeface="Arial"/>
                </a:rPr>
                <a:t>Giao diện chưa sinh động.</a:t>
              </a:r>
            </a:p>
          </p:txBody>
        </p:sp>
      </p:grpSp>
      <p:grpSp>
        <p:nvGrpSpPr>
          <p:cNvPr name="Group 9" id="9"/>
          <p:cNvGrpSpPr/>
          <p:nvPr/>
        </p:nvGrpSpPr>
        <p:grpSpPr>
          <a:xfrm rot="0">
            <a:off x="0" y="241041"/>
            <a:ext cx="18288000" cy="846386"/>
            <a:chOff x="0" y="0"/>
            <a:chExt cx="24384000" cy="1128515"/>
          </a:xfrm>
        </p:grpSpPr>
        <p:sp>
          <p:nvSpPr>
            <p:cNvPr name="Freeform 10" id="10"/>
            <p:cNvSpPr/>
            <p:nvPr/>
          </p:nvSpPr>
          <p:spPr>
            <a:xfrm flipH="false" flipV="false" rot="0">
              <a:off x="0" y="0"/>
              <a:ext cx="24384000" cy="1128515"/>
            </a:xfrm>
            <a:custGeom>
              <a:avLst/>
              <a:gdLst/>
              <a:ahLst/>
              <a:cxnLst/>
              <a:rect r="r" b="b" t="t" l="l"/>
              <a:pathLst>
                <a:path h="1128515" w="24384000">
                  <a:moveTo>
                    <a:pt x="0" y="0"/>
                  </a:moveTo>
                  <a:lnTo>
                    <a:pt x="24384000" y="0"/>
                  </a:lnTo>
                  <a:lnTo>
                    <a:pt x="24384000" y="1128515"/>
                  </a:lnTo>
                  <a:lnTo>
                    <a:pt x="0" y="1128515"/>
                  </a:lnTo>
                  <a:close/>
                </a:path>
              </a:pathLst>
            </a:custGeom>
            <a:solidFill>
              <a:srgbClr val="000000">
                <a:alpha val="0"/>
              </a:srgbClr>
            </a:solidFill>
          </p:spPr>
        </p:sp>
        <p:sp>
          <p:nvSpPr>
            <p:cNvPr name="TextBox 11" id="11"/>
            <p:cNvSpPr txBox="true"/>
            <p:nvPr/>
          </p:nvSpPr>
          <p:spPr>
            <a:xfrm>
              <a:off x="0" y="-76200"/>
              <a:ext cx="24384000" cy="1204715"/>
            </a:xfrm>
            <a:prstGeom prst="rect">
              <a:avLst/>
            </a:prstGeom>
          </p:spPr>
          <p:txBody>
            <a:bodyPr anchor="t" rtlCol="false" tIns="0" lIns="0" bIns="0" rIns="0"/>
            <a:lstStyle/>
            <a:p>
              <a:pPr algn="ctr">
                <a:lnSpc>
                  <a:spcPts val="6576"/>
                </a:lnSpc>
              </a:pPr>
              <a:r>
                <a:rPr lang="en-US" sz="5819" b="true">
                  <a:solidFill>
                    <a:srgbClr val="FFFFFF"/>
                  </a:solidFill>
                  <a:latin typeface="Arial Bold"/>
                  <a:ea typeface="Arial Bold"/>
                  <a:cs typeface="Arial Bold"/>
                  <a:sym typeface="Arial Bold"/>
                </a:rPr>
                <a:t>CHƯƠNG 5:  KẾT QUẢ NGHIÊN CỨU </a:t>
              </a:r>
            </a:p>
          </p:txBody>
        </p:sp>
      </p:grpSp>
      <p:grpSp>
        <p:nvGrpSpPr>
          <p:cNvPr name="Group 12" id="12"/>
          <p:cNvGrpSpPr/>
          <p:nvPr/>
        </p:nvGrpSpPr>
        <p:grpSpPr>
          <a:xfrm rot="0">
            <a:off x="688581" y="1462395"/>
            <a:ext cx="4241323" cy="730250"/>
            <a:chOff x="0" y="0"/>
            <a:chExt cx="5655097" cy="973667"/>
          </a:xfrm>
        </p:grpSpPr>
        <p:sp>
          <p:nvSpPr>
            <p:cNvPr name="Freeform 13" id="13"/>
            <p:cNvSpPr/>
            <p:nvPr/>
          </p:nvSpPr>
          <p:spPr>
            <a:xfrm flipH="false" flipV="false" rot="0">
              <a:off x="0" y="0"/>
              <a:ext cx="5655097" cy="973667"/>
            </a:xfrm>
            <a:custGeom>
              <a:avLst/>
              <a:gdLst/>
              <a:ahLst/>
              <a:cxnLst/>
              <a:rect r="r" b="b" t="t" l="l"/>
              <a:pathLst>
                <a:path h="973667" w="5655097">
                  <a:moveTo>
                    <a:pt x="0" y="0"/>
                  </a:moveTo>
                  <a:lnTo>
                    <a:pt x="5655097" y="0"/>
                  </a:lnTo>
                  <a:lnTo>
                    <a:pt x="5655097" y="973667"/>
                  </a:lnTo>
                  <a:lnTo>
                    <a:pt x="0" y="973667"/>
                  </a:lnTo>
                  <a:close/>
                </a:path>
              </a:pathLst>
            </a:custGeom>
            <a:solidFill>
              <a:srgbClr val="000000">
                <a:alpha val="0"/>
              </a:srgbClr>
            </a:solidFill>
          </p:spPr>
        </p:sp>
        <p:sp>
          <p:nvSpPr>
            <p:cNvPr name="TextBox 14" id="14"/>
            <p:cNvSpPr txBox="true"/>
            <p:nvPr/>
          </p:nvSpPr>
          <p:spPr>
            <a:xfrm>
              <a:off x="0" y="-66675"/>
              <a:ext cx="5655097" cy="1040342"/>
            </a:xfrm>
            <a:prstGeom prst="rect">
              <a:avLst/>
            </a:prstGeom>
          </p:spPr>
          <p:txBody>
            <a:bodyPr anchor="t" rtlCol="false" tIns="0" lIns="0" bIns="0" rIns="0"/>
            <a:lstStyle/>
            <a:p>
              <a:pPr algn="l">
                <a:lnSpc>
                  <a:spcPts val="5648"/>
                </a:lnSpc>
              </a:pPr>
              <a:r>
                <a:rPr lang="en-US" sz="4999" b="true">
                  <a:solidFill>
                    <a:srgbClr val="FFFFFF"/>
                  </a:solidFill>
                  <a:latin typeface="Arial Bold"/>
                  <a:ea typeface="Arial Bold"/>
                  <a:cs typeface="Arial Bold"/>
                  <a:sym typeface="Arial Bold"/>
                </a:rPr>
                <a:t>5.2 Hạn chế</a:t>
              </a:r>
            </a:p>
          </p:txBody>
        </p:sp>
      </p:grpSp>
      <p:grpSp>
        <p:nvGrpSpPr>
          <p:cNvPr name="Group 15" id="15"/>
          <p:cNvGrpSpPr/>
          <p:nvPr/>
        </p:nvGrpSpPr>
        <p:grpSpPr>
          <a:xfrm rot="0">
            <a:off x="9457194" y="2603923"/>
            <a:ext cx="8471998" cy="7470820"/>
            <a:chOff x="0" y="0"/>
            <a:chExt cx="11295997" cy="9961093"/>
          </a:xfrm>
        </p:grpSpPr>
        <p:sp>
          <p:nvSpPr>
            <p:cNvPr name="Freeform 16" id="16"/>
            <p:cNvSpPr/>
            <p:nvPr/>
          </p:nvSpPr>
          <p:spPr>
            <a:xfrm flipH="false" flipV="false" rot="0">
              <a:off x="0" y="0"/>
              <a:ext cx="11296035" cy="9961118"/>
            </a:xfrm>
            <a:custGeom>
              <a:avLst/>
              <a:gdLst/>
              <a:ahLst/>
              <a:cxnLst/>
              <a:rect r="r" b="b" t="t" l="l"/>
              <a:pathLst>
                <a:path h="9961118" w="11296035">
                  <a:moveTo>
                    <a:pt x="249867" y="0"/>
                  </a:moveTo>
                  <a:lnTo>
                    <a:pt x="11046168" y="0"/>
                  </a:lnTo>
                  <a:cubicBezTo>
                    <a:pt x="11184170" y="0"/>
                    <a:pt x="11296035" y="108712"/>
                    <a:pt x="11296035" y="242824"/>
                  </a:cubicBezTo>
                  <a:lnTo>
                    <a:pt x="11296035" y="9718294"/>
                  </a:lnTo>
                  <a:cubicBezTo>
                    <a:pt x="11296035" y="9782683"/>
                    <a:pt x="11269768" y="9844405"/>
                    <a:pt x="11222853" y="9889998"/>
                  </a:cubicBezTo>
                  <a:cubicBezTo>
                    <a:pt x="11175937" y="9935590"/>
                    <a:pt x="11112425" y="9961118"/>
                    <a:pt x="11046168" y="9961118"/>
                  </a:cubicBezTo>
                  <a:lnTo>
                    <a:pt x="249867" y="9961118"/>
                  </a:lnTo>
                  <a:cubicBezTo>
                    <a:pt x="111865" y="9961118"/>
                    <a:pt x="0" y="9852406"/>
                    <a:pt x="0" y="9718294"/>
                  </a:cubicBezTo>
                  <a:lnTo>
                    <a:pt x="0" y="242824"/>
                  </a:lnTo>
                  <a:cubicBezTo>
                    <a:pt x="0" y="108712"/>
                    <a:pt x="111865" y="0"/>
                    <a:pt x="249867" y="0"/>
                  </a:cubicBezTo>
                  <a:close/>
                </a:path>
              </a:pathLst>
            </a:custGeom>
            <a:solidFill>
              <a:srgbClr val="00569E"/>
            </a:solidFill>
          </p:spPr>
        </p:sp>
      </p:grpSp>
      <p:grpSp>
        <p:nvGrpSpPr>
          <p:cNvPr name="Group 17" id="17"/>
          <p:cNvGrpSpPr/>
          <p:nvPr/>
        </p:nvGrpSpPr>
        <p:grpSpPr>
          <a:xfrm rot="0">
            <a:off x="9457194" y="2603923"/>
            <a:ext cx="8233192" cy="7651646"/>
            <a:chOff x="0" y="0"/>
            <a:chExt cx="10977589" cy="10202195"/>
          </a:xfrm>
        </p:grpSpPr>
        <p:sp>
          <p:nvSpPr>
            <p:cNvPr name="Freeform 18" id="18"/>
            <p:cNvSpPr/>
            <p:nvPr/>
          </p:nvSpPr>
          <p:spPr>
            <a:xfrm flipH="false" flipV="false" rot="0">
              <a:off x="0" y="0"/>
              <a:ext cx="10977590" cy="10202195"/>
            </a:xfrm>
            <a:custGeom>
              <a:avLst/>
              <a:gdLst/>
              <a:ahLst/>
              <a:cxnLst/>
              <a:rect r="r" b="b" t="t" l="l"/>
              <a:pathLst>
                <a:path h="10202195" w="10977590">
                  <a:moveTo>
                    <a:pt x="0" y="0"/>
                  </a:moveTo>
                  <a:lnTo>
                    <a:pt x="10977590" y="0"/>
                  </a:lnTo>
                  <a:lnTo>
                    <a:pt x="10977590" y="10202195"/>
                  </a:lnTo>
                  <a:lnTo>
                    <a:pt x="0" y="10202195"/>
                  </a:lnTo>
                  <a:close/>
                </a:path>
              </a:pathLst>
            </a:custGeom>
            <a:solidFill>
              <a:srgbClr val="000000">
                <a:alpha val="0"/>
              </a:srgbClr>
            </a:solidFill>
          </p:spPr>
        </p:sp>
        <p:sp>
          <p:nvSpPr>
            <p:cNvPr name="TextBox 19" id="19"/>
            <p:cNvSpPr txBox="true"/>
            <p:nvPr/>
          </p:nvSpPr>
          <p:spPr>
            <a:xfrm>
              <a:off x="0" y="-114300"/>
              <a:ext cx="10977589" cy="10316495"/>
            </a:xfrm>
            <a:prstGeom prst="rect">
              <a:avLst/>
            </a:prstGeom>
          </p:spPr>
          <p:txBody>
            <a:bodyPr anchor="ctr" rtlCol="false" tIns="0" lIns="0" bIns="0" rIns="0"/>
            <a:lstStyle/>
            <a:p>
              <a:pPr algn="just" marL="685678" indent="-228559" lvl="2">
                <a:lnSpc>
                  <a:spcPts val="4198"/>
                </a:lnSpc>
                <a:buAutoNum type="arabicPeriod" startAt="1"/>
              </a:pPr>
              <a:r>
                <a:rPr lang="en-US" sz="2999">
                  <a:solidFill>
                    <a:srgbClr val="FFFFFF"/>
                  </a:solidFill>
                  <a:latin typeface="Arial"/>
                  <a:ea typeface="Arial"/>
                  <a:cs typeface="Arial"/>
                  <a:sym typeface="Arial"/>
                </a:rPr>
                <a:t>Phát triển chức năng thanh toán online (PayPal, VNPAY, MOMO).</a:t>
              </a:r>
            </a:p>
            <a:p>
              <a:pPr algn="just" marL="685678" indent="-228559" lvl="2">
                <a:lnSpc>
                  <a:spcPts val="4198"/>
                </a:lnSpc>
                <a:buAutoNum type="arabicPeriod" startAt="1"/>
              </a:pPr>
              <a:r>
                <a:rPr lang="en-US" sz="2999">
                  <a:solidFill>
                    <a:srgbClr val="FFFFFF"/>
                  </a:solidFill>
                  <a:latin typeface="Arial"/>
                  <a:ea typeface="Arial"/>
                  <a:cs typeface="Arial"/>
                  <a:sym typeface="Arial"/>
                </a:rPr>
                <a:t>Thêm trang chỉnh sửa thông tin cá nhân và lịch sử mua hàng.</a:t>
              </a:r>
            </a:p>
            <a:p>
              <a:pPr algn="just" marL="685678" indent="-228559" lvl="2">
                <a:lnSpc>
                  <a:spcPts val="4198"/>
                </a:lnSpc>
                <a:buAutoNum type="arabicPeriod" startAt="1"/>
              </a:pPr>
              <a:r>
                <a:rPr lang="en-US" sz="2999">
                  <a:solidFill>
                    <a:srgbClr val="FFFFFF"/>
                  </a:solidFill>
                  <a:latin typeface="Arial"/>
                  <a:ea typeface="Arial"/>
                  <a:cs typeface="Arial"/>
                  <a:sym typeface="Arial"/>
                </a:rPr>
                <a:t>Mở rộng báo cáo thống kê và phân tích xu hướng.</a:t>
              </a:r>
            </a:p>
            <a:p>
              <a:pPr algn="just" marL="685678" indent="-228559" lvl="2">
                <a:lnSpc>
                  <a:spcPts val="4198"/>
                </a:lnSpc>
                <a:buAutoNum type="arabicPeriod" startAt="1"/>
              </a:pPr>
              <a:r>
                <a:rPr lang="en-US" sz="2999">
                  <a:solidFill>
                    <a:srgbClr val="FFFFFF"/>
                  </a:solidFill>
                  <a:latin typeface="Arial"/>
                  <a:ea typeface="Arial"/>
                  <a:cs typeface="Arial"/>
                  <a:sym typeface="Arial"/>
                </a:rPr>
                <a:t>Tối ưu hóa tính năng tìm kiếm với lọc và sắp xếp.</a:t>
              </a:r>
            </a:p>
            <a:p>
              <a:pPr algn="just" marL="685678" indent="-228559" lvl="2">
                <a:lnSpc>
                  <a:spcPts val="4198"/>
                </a:lnSpc>
                <a:buAutoNum type="arabicPeriod" startAt="1"/>
              </a:pPr>
              <a:r>
                <a:rPr lang="en-US" sz="2999">
                  <a:solidFill>
                    <a:srgbClr val="FFFFFF"/>
                  </a:solidFill>
                  <a:latin typeface="Arial"/>
                  <a:ea typeface="Arial"/>
                  <a:cs typeface="Arial"/>
                  <a:sym typeface="Arial"/>
                </a:rPr>
                <a:t>Nâng cấp giao diện với Bootstrap hoặc  CSS.</a:t>
              </a:r>
            </a:p>
            <a:p>
              <a:pPr algn="just" marL="685678" indent="-228559" lvl="2">
                <a:lnSpc>
                  <a:spcPts val="3640"/>
                </a:lnSpc>
              </a:pPr>
            </a:p>
          </p:txBody>
        </p:sp>
      </p:grpSp>
      <p:grpSp>
        <p:nvGrpSpPr>
          <p:cNvPr name="Group 20" id="20"/>
          <p:cNvGrpSpPr/>
          <p:nvPr/>
        </p:nvGrpSpPr>
        <p:grpSpPr>
          <a:xfrm rot="0">
            <a:off x="9457194" y="1462395"/>
            <a:ext cx="7306806" cy="718145"/>
            <a:chOff x="0" y="0"/>
            <a:chExt cx="9742408" cy="957527"/>
          </a:xfrm>
        </p:grpSpPr>
        <p:sp>
          <p:nvSpPr>
            <p:cNvPr name="Freeform 21" id="21"/>
            <p:cNvSpPr/>
            <p:nvPr/>
          </p:nvSpPr>
          <p:spPr>
            <a:xfrm flipH="false" flipV="false" rot="0">
              <a:off x="0" y="0"/>
              <a:ext cx="9742408" cy="957527"/>
            </a:xfrm>
            <a:custGeom>
              <a:avLst/>
              <a:gdLst/>
              <a:ahLst/>
              <a:cxnLst/>
              <a:rect r="r" b="b" t="t" l="l"/>
              <a:pathLst>
                <a:path h="957527" w="9742408">
                  <a:moveTo>
                    <a:pt x="0" y="0"/>
                  </a:moveTo>
                  <a:lnTo>
                    <a:pt x="9742408" y="0"/>
                  </a:lnTo>
                  <a:lnTo>
                    <a:pt x="9742408" y="957527"/>
                  </a:lnTo>
                  <a:lnTo>
                    <a:pt x="0" y="957527"/>
                  </a:lnTo>
                  <a:close/>
                </a:path>
              </a:pathLst>
            </a:custGeom>
            <a:solidFill>
              <a:srgbClr val="000000">
                <a:alpha val="0"/>
              </a:srgbClr>
            </a:solidFill>
          </p:spPr>
        </p:sp>
        <p:sp>
          <p:nvSpPr>
            <p:cNvPr name="TextBox 22" id="22"/>
            <p:cNvSpPr txBox="true"/>
            <p:nvPr/>
          </p:nvSpPr>
          <p:spPr>
            <a:xfrm>
              <a:off x="0" y="-66675"/>
              <a:ext cx="9742408" cy="1024202"/>
            </a:xfrm>
            <a:prstGeom prst="rect">
              <a:avLst/>
            </a:prstGeom>
          </p:spPr>
          <p:txBody>
            <a:bodyPr anchor="t" rtlCol="false" tIns="0" lIns="0" bIns="0" rIns="0"/>
            <a:lstStyle/>
            <a:p>
              <a:pPr algn="l">
                <a:lnSpc>
                  <a:spcPts val="5648"/>
                </a:lnSpc>
              </a:pPr>
              <a:r>
                <a:rPr lang="en-US" sz="4999" b="true">
                  <a:solidFill>
                    <a:srgbClr val="FFFFFF"/>
                  </a:solidFill>
                  <a:latin typeface="Arial Bold"/>
                  <a:ea typeface="Arial Bold"/>
                  <a:cs typeface="Arial Bold"/>
                  <a:sym typeface="Arial Bold"/>
                </a:rPr>
                <a:t>5.3 Hướng phát triển</a:t>
              </a:r>
            </a:p>
          </p:txBody>
        </p:sp>
      </p:gr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0">
            <a:off x="4338336" y="-3273956"/>
            <a:ext cx="9611327" cy="13560956"/>
            <a:chOff x="0" y="0"/>
            <a:chExt cx="12815103" cy="18081275"/>
          </a:xfrm>
        </p:grpSpPr>
        <p:sp>
          <p:nvSpPr>
            <p:cNvPr name="Freeform 5" id="5"/>
            <p:cNvSpPr/>
            <p:nvPr/>
          </p:nvSpPr>
          <p:spPr>
            <a:xfrm flipH="false" flipV="false" rot="0">
              <a:off x="0" y="0"/>
              <a:ext cx="12815062" cy="18081244"/>
            </a:xfrm>
            <a:custGeom>
              <a:avLst/>
              <a:gdLst/>
              <a:ahLst/>
              <a:cxnLst/>
              <a:rect r="r" b="b" t="t" l="l"/>
              <a:pathLst>
                <a:path h="18081244" w="12815062">
                  <a:moveTo>
                    <a:pt x="0" y="0"/>
                  </a:moveTo>
                  <a:lnTo>
                    <a:pt x="12815062" y="0"/>
                  </a:lnTo>
                  <a:lnTo>
                    <a:pt x="12815062" y="18081244"/>
                  </a:lnTo>
                  <a:lnTo>
                    <a:pt x="0" y="18081244"/>
                  </a:lnTo>
                  <a:lnTo>
                    <a:pt x="0" y="0"/>
                  </a:lnTo>
                  <a:close/>
                </a:path>
              </a:pathLst>
            </a:custGeom>
            <a:blipFill>
              <a:blip r:embed="rId3"/>
              <a:stretch>
                <a:fillRect l="-66" t="0" r="-67" b="0"/>
              </a:stretch>
            </a:blipFill>
          </p:spPr>
        </p:sp>
      </p:grpSp>
      <p:grpSp>
        <p:nvGrpSpPr>
          <p:cNvPr name="Group 6" id="6"/>
          <p:cNvGrpSpPr/>
          <p:nvPr/>
        </p:nvGrpSpPr>
        <p:grpSpPr>
          <a:xfrm rot="0">
            <a:off x="5243404" y="6167600"/>
            <a:ext cx="7801192" cy="555249"/>
            <a:chOff x="0" y="0"/>
            <a:chExt cx="10401589" cy="740332"/>
          </a:xfrm>
        </p:grpSpPr>
        <p:sp>
          <p:nvSpPr>
            <p:cNvPr name="Freeform 7" id="7"/>
            <p:cNvSpPr/>
            <p:nvPr/>
          </p:nvSpPr>
          <p:spPr>
            <a:xfrm flipH="false" flipV="false" rot="0">
              <a:off x="0" y="0"/>
              <a:ext cx="10401589" cy="740332"/>
            </a:xfrm>
            <a:custGeom>
              <a:avLst/>
              <a:gdLst/>
              <a:ahLst/>
              <a:cxnLst/>
              <a:rect r="r" b="b" t="t" l="l"/>
              <a:pathLst>
                <a:path h="740332" w="10401589">
                  <a:moveTo>
                    <a:pt x="0" y="0"/>
                  </a:moveTo>
                  <a:lnTo>
                    <a:pt x="10401589" y="0"/>
                  </a:lnTo>
                  <a:lnTo>
                    <a:pt x="10401589" y="740332"/>
                  </a:lnTo>
                  <a:lnTo>
                    <a:pt x="0" y="740332"/>
                  </a:lnTo>
                  <a:close/>
                </a:path>
              </a:pathLst>
            </a:custGeom>
            <a:solidFill>
              <a:srgbClr val="000000">
                <a:alpha val="0"/>
              </a:srgbClr>
            </a:solidFill>
          </p:spPr>
        </p:sp>
        <p:sp>
          <p:nvSpPr>
            <p:cNvPr name="TextBox 8" id="8"/>
            <p:cNvSpPr txBox="true"/>
            <p:nvPr/>
          </p:nvSpPr>
          <p:spPr>
            <a:xfrm>
              <a:off x="0" y="-66675"/>
              <a:ext cx="10401589" cy="807007"/>
            </a:xfrm>
            <a:prstGeom prst="rect">
              <a:avLst/>
            </a:prstGeom>
          </p:spPr>
          <p:txBody>
            <a:bodyPr anchor="t" rtlCol="false" tIns="0" lIns="0" bIns="0" rIns="0"/>
            <a:lstStyle/>
            <a:p>
              <a:pPr algn="ctr">
                <a:lnSpc>
                  <a:spcPts val="4570"/>
                </a:lnSpc>
              </a:pPr>
              <a:r>
                <a:rPr lang="en-US" sz="3264">
                  <a:solidFill>
                    <a:srgbClr val="FFFFFF"/>
                  </a:solidFill>
                  <a:latin typeface="HK Grotesk"/>
                  <a:ea typeface="HK Grotesk"/>
                  <a:cs typeface="HK Grotesk"/>
                  <a:sym typeface="HK Grotesk"/>
                </a:rPr>
                <a:t>FOR YOUR ATTENTION</a:t>
              </a:r>
            </a:p>
          </p:txBody>
        </p:sp>
      </p:grpSp>
      <p:grpSp>
        <p:nvGrpSpPr>
          <p:cNvPr name="Group 9" id="9"/>
          <p:cNvGrpSpPr/>
          <p:nvPr/>
        </p:nvGrpSpPr>
        <p:grpSpPr>
          <a:xfrm rot="0">
            <a:off x="4651632" y="4171798"/>
            <a:ext cx="8984736" cy="1451033"/>
            <a:chOff x="0" y="0"/>
            <a:chExt cx="11979648" cy="1934711"/>
          </a:xfrm>
        </p:grpSpPr>
        <p:sp>
          <p:nvSpPr>
            <p:cNvPr name="Freeform 10" id="10"/>
            <p:cNvSpPr/>
            <p:nvPr/>
          </p:nvSpPr>
          <p:spPr>
            <a:xfrm flipH="false" flipV="false" rot="0">
              <a:off x="0" y="0"/>
              <a:ext cx="11979648" cy="1934711"/>
            </a:xfrm>
            <a:custGeom>
              <a:avLst/>
              <a:gdLst/>
              <a:ahLst/>
              <a:cxnLst/>
              <a:rect r="r" b="b" t="t" l="l"/>
              <a:pathLst>
                <a:path h="1934711" w="11979648">
                  <a:moveTo>
                    <a:pt x="0" y="0"/>
                  </a:moveTo>
                  <a:lnTo>
                    <a:pt x="11979648" y="0"/>
                  </a:lnTo>
                  <a:lnTo>
                    <a:pt x="11979648" y="1934711"/>
                  </a:lnTo>
                  <a:lnTo>
                    <a:pt x="0" y="1934711"/>
                  </a:lnTo>
                  <a:close/>
                </a:path>
              </a:pathLst>
            </a:custGeom>
            <a:solidFill>
              <a:srgbClr val="000000">
                <a:alpha val="0"/>
              </a:srgbClr>
            </a:solidFill>
          </p:spPr>
        </p:sp>
        <p:sp>
          <p:nvSpPr>
            <p:cNvPr name="TextBox 11" id="11"/>
            <p:cNvSpPr txBox="true"/>
            <p:nvPr/>
          </p:nvSpPr>
          <p:spPr>
            <a:xfrm>
              <a:off x="0" y="66675"/>
              <a:ext cx="11979648" cy="1868036"/>
            </a:xfrm>
            <a:prstGeom prst="rect">
              <a:avLst/>
            </a:prstGeom>
          </p:spPr>
          <p:txBody>
            <a:bodyPr anchor="t" rtlCol="false" tIns="0" lIns="0" bIns="0" rIns="0"/>
            <a:lstStyle/>
            <a:p>
              <a:pPr algn="ctr">
                <a:lnSpc>
                  <a:spcPts val="11307"/>
                </a:lnSpc>
              </a:pPr>
              <a:r>
                <a:rPr lang="en-US" sz="10006" b="true">
                  <a:solidFill>
                    <a:srgbClr val="FFFFFF"/>
                  </a:solidFill>
                  <a:latin typeface="Glacial Indifference Bold"/>
                  <a:ea typeface="Glacial Indifference Bold"/>
                  <a:cs typeface="Glacial Indifference Bold"/>
                  <a:sym typeface="Glacial Indifference Bold"/>
                </a:rPr>
                <a:t>THANK YOU!</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5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6753572" y="-1211380"/>
            <a:ext cx="4277623" cy="4971577"/>
          </a:xfrm>
          <a:custGeom>
            <a:avLst/>
            <a:gdLst/>
            <a:ahLst/>
            <a:cxnLst/>
            <a:rect r="r" b="b" t="t" l="l"/>
            <a:pathLst>
              <a:path h="4971577" w="4277623">
                <a:moveTo>
                  <a:pt x="0" y="0"/>
                </a:moveTo>
                <a:lnTo>
                  <a:pt x="4277623" y="0"/>
                </a:lnTo>
                <a:lnTo>
                  <a:pt x="4277623" y="4971576"/>
                </a:lnTo>
                <a:lnTo>
                  <a:pt x="0" y="49715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05492" y="-1768424"/>
            <a:ext cx="3075395" cy="3377028"/>
          </a:xfrm>
          <a:custGeom>
            <a:avLst/>
            <a:gdLst/>
            <a:ahLst/>
            <a:cxnLst/>
            <a:rect r="r" b="b" t="t" l="l"/>
            <a:pathLst>
              <a:path h="3377028" w="3075395">
                <a:moveTo>
                  <a:pt x="0" y="0"/>
                </a:moveTo>
                <a:lnTo>
                  <a:pt x="3075395" y="0"/>
                </a:lnTo>
                <a:lnTo>
                  <a:pt x="3075395" y="3377028"/>
                </a:lnTo>
                <a:lnTo>
                  <a:pt x="0" y="3377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70633" y="8066381"/>
            <a:ext cx="5332543" cy="5062931"/>
          </a:xfrm>
          <a:custGeom>
            <a:avLst/>
            <a:gdLst/>
            <a:ahLst/>
            <a:cxnLst/>
            <a:rect r="r" b="b" t="t" l="l"/>
            <a:pathLst>
              <a:path h="5062931" w="5332543">
                <a:moveTo>
                  <a:pt x="0" y="0"/>
                </a:moveTo>
                <a:lnTo>
                  <a:pt x="5332543" y="0"/>
                </a:lnTo>
                <a:lnTo>
                  <a:pt x="5332543" y="5062932"/>
                </a:lnTo>
                <a:lnTo>
                  <a:pt x="0" y="50629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6170" y="5751765"/>
            <a:ext cx="4014745" cy="4123019"/>
          </a:xfrm>
          <a:custGeom>
            <a:avLst/>
            <a:gdLst/>
            <a:ahLst/>
            <a:cxnLst/>
            <a:rect r="r" b="b" t="t" l="l"/>
            <a:pathLst>
              <a:path h="4123019" w="4014745">
                <a:moveTo>
                  <a:pt x="0" y="0"/>
                </a:moveTo>
                <a:lnTo>
                  <a:pt x="4014746" y="0"/>
                </a:lnTo>
                <a:lnTo>
                  <a:pt x="4014746" y="4123018"/>
                </a:lnTo>
                <a:lnTo>
                  <a:pt x="0" y="4123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Bubbles"/>
          <p:cNvSpPr/>
          <p:nvPr/>
        </p:nvSpPr>
        <p:spPr>
          <a:xfrm flipH="false" flipV="false" rot="0">
            <a:off x="12679949" y="438149"/>
            <a:ext cx="7513052" cy="7513052"/>
          </a:xfrm>
          <a:custGeom>
            <a:avLst/>
            <a:gdLst/>
            <a:ahLst/>
            <a:cxnLst/>
            <a:rect r="r" b="b" t="t" l="l"/>
            <a:pathLst>
              <a:path h="7513052" w="7513052">
                <a:moveTo>
                  <a:pt x="0" y="0"/>
                </a:moveTo>
                <a:lnTo>
                  <a:pt x="7513052" y="0"/>
                </a:lnTo>
                <a:lnTo>
                  <a:pt x="7513052" y="7513052"/>
                </a:lnTo>
                <a:lnTo>
                  <a:pt x="0" y="75130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956387" y="438148"/>
            <a:ext cx="16375226" cy="830997"/>
            <a:chOff x="0" y="0"/>
            <a:chExt cx="21833635" cy="1107996"/>
          </a:xfrm>
        </p:grpSpPr>
        <p:sp>
          <p:nvSpPr>
            <p:cNvPr name="Freeform 9" id="9"/>
            <p:cNvSpPr/>
            <p:nvPr/>
          </p:nvSpPr>
          <p:spPr>
            <a:xfrm flipH="false" flipV="false" rot="0">
              <a:off x="0" y="0"/>
              <a:ext cx="21833635" cy="1107996"/>
            </a:xfrm>
            <a:custGeom>
              <a:avLst/>
              <a:gdLst/>
              <a:ahLst/>
              <a:cxnLst/>
              <a:rect r="r" b="b" t="t" l="l"/>
              <a:pathLst>
                <a:path h="1107996" w="21833635">
                  <a:moveTo>
                    <a:pt x="0" y="0"/>
                  </a:moveTo>
                  <a:lnTo>
                    <a:pt x="21833635" y="0"/>
                  </a:lnTo>
                  <a:lnTo>
                    <a:pt x="21833635" y="1107996"/>
                  </a:lnTo>
                  <a:lnTo>
                    <a:pt x="0" y="1107996"/>
                  </a:lnTo>
                  <a:close/>
                </a:path>
              </a:pathLst>
            </a:custGeom>
            <a:solidFill>
              <a:srgbClr val="000000">
                <a:alpha val="0"/>
              </a:srgbClr>
            </a:solidFill>
          </p:spPr>
        </p:sp>
        <p:sp>
          <p:nvSpPr>
            <p:cNvPr name="TextBox 10" id="10"/>
            <p:cNvSpPr txBox="true"/>
            <p:nvPr/>
          </p:nvSpPr>
          <p:spPr>
            <a:xfrm>
              <a:off x="0" y="-85725"/>
              <a:ext cx="21833635" cy="1193721"/>
            </a:xfrm>
            <a:prstGeom prst="rect">
              <a:avLst/>
            </a:prstGeom>
          </p:spPr>
          <p:txBody>
            <a:bodyPr anchor="t" rtlCol="false" tIns="0" lIns="0" bIns="0" rIns="0"/>
            <a:lstStyle/>
            <a:p>
              <a:pPr algn="ctr">
                <a:lnSpc>
                  <a:spcPts val="5759"/>
                </a:lnSpc>
              </a:pPr>
              <a:r>
                <a:rPr lang="en-US" sz="4800" b="true">
                  <a:solidFill>
                    <a:srgbClr val="000000"/>
                  </a:solidFill>
                  <a:latin typeface="Calibri (MS) Bold"/>
                  <a:ea typeface="Calibri (MS) Bold"/>
                  <a:cs typeface="Calibri (MS) Bold"/>
                  <a:sym typeface="Calibri (MS) Bold"/>
                </a:rPr>
                <a:t>NỘI DUNG BÁO CÁO</a:t>
              </a:r>
            </a:p>
          </p:txBody>
        </p:sp>
      </p:grpSp>
      <p:grpSp>
        <p:nvGrpSpPr>
          <p:cNvPr name="Group 11" id="11"/>
          <p:cNvGrpSpPr/>
          <p:nvPr/>
        </p:nvGrpSpPr>
        <p:grpSpPr>
          <a:xfrm rot="0">
            <a:off x="8692066" y="3716212"/>
            <a:ext cx="9595884" cy="8700339"/>
            <a:chOff x="0" y="0"/>
            <a:chExt cx="12794512" cy="11600452"/>
          </a:xfrm>
        </p:grpSpPr>
        <p:sp>
          <p:nvSpPr>
            <p:cNvPr name="Freeform 12" id="12"/>
            <p:cNvSpPr/>
            <p:nvPr/>
          </p:nvSpPr>
          <p:spPr>
            <a:xfrm flipH="false" flipV="false" rot="0">
              <a:off x="0" y="0"/>
              <a:ext cx="12794488" cy="11600434"/>
            </a:xfrm>
            <a:custGeom>
              <a:avLst/>
              <a:gdLst/>
              <a:ahLst/>
              <a:cxnLst/>
              <a:rect r="r" b="b" t="t" l="l"/>
              <a:pathLst>
                <a:path h="11600434" w="12794488">
                  <a:moveTo>
                    <a:pt x="0" y="1933448"/>
                  </a:moveTo>
                  <a:cubicBezTo>
                    <a:pt x="0" y="865632"/>
                    <a:pt x="865632" y="0"/>
                    <a:pt x="1933448" y="0"/>
                  </a:cubicBezTo>
                  <a:lnTo>
                    <a:pt x="10861040" y="0"/>
                  </a:lnTo>
                  <a:cubicBezTo>
                    <a:pt x="11928856" y="0"/>
                    <a:pt x="12794488" y="865632"/>
                    <a:pt x="12794488" y="1933448"/>
                  </a:cubicBezTo>
                  <a:lnTo>
                    <a:pt x="12794488" y="9666986"/>
                  </a:lnTo>
                  <a:cubicBezTo>
                    <a:pt x="12794488" y="10734802"/>
                    <a:pt x="11928856" y="11600434"/>
                    <a:pt x="10861040" y="11600434"/>
                  </a:cubicBezTo>
                  <a:lnTo>
                    <a:pt x="1933448" y="11600434"/>
                  </a:lnTo>
                  <a:cubicBezTo>
                    <a:pt x="865632" y="11600434"/>
                    <a:pt x="0" y="10734802"/>
                    <a:pt x="0" y="9666986"/>
                  </a:cubicBezTo>
                  <a:close/>
                </a:path>
              </a:pathLst>
            </a:custGeom>
            <a:solidFill>
              <a:srgbClr val="FAC090"/>
            </a:solidFill>
          </p:spPr>
        </p:sp>
        <p:sp>
          <p:nvSpPr>
            <p:cNvPr name="TextBox 13" id="13"/>
            <p:cNvSpPr txBox="true"/>
            <p:nvPr/>
          </p:nvSpPr>
          <p:spPr>
            <a:xfrm>
              <a:off x="0" y="-352425"/>
              <a:ext cx="12794512" cy="11952877"/>
            </a:xfrm>
            <a:prstGeom prst="rect">
              <a:avLst/>
            </a:prstGeom>
          </p:spPr>
          <p:txBody>
            <a:bodyPr anchor="ctr" rtlCol="false" tIns="50800" lIns="50800" bIns="50800" rIns="50800"/>
            <a:lstStyle/>
            <a:p>
              <a:pPr algn="ctr">
                <a:lnSpc>
                  <a:spcPts val="8100"/>
                </a:lnSpc>
              </a:pPr>
              <a:r>
                <a:rPr lang="en-US" b="true" sz="4500" spc="-38">
                  <a:solidFill>
                    <a:srgbClr val="000000"/>
                  </a:solidFill>
                  <a:latin typeface="Arial Bold"/>
                  <a:ea typeface="Arial Bold"/>
                  <a:cs typeface="Arial Bold"/>
                  <a:sym typeface="Arial Bold"/>
                </a:rPr>
                <a:t>HIỆN THỰC HÓA NGHIÊN CỨU</a:t>
              </a:r>
            </a:p>
            <a:p>
              <a:pPr algn="l">
                <a:lnSpc>
                  <a:spcPts val="8100"/>
                </a:lnSpc>
              </a:pPr>
              <a:r>
                <a:rPr lang="en-US" b="true" sz="4500" spc="-36">
                  <a:solidFill>
                    <a:srgbClr val="000000"/>
                  </a:solidFill>
                  <a:latin typeface="Arial Bold"/>
                  <a:ea typeface="Arial Bold"/>
                  <a:cs typeface="Arial Bold"/>
                  <a:sym typeface="Arial Bold"/>
                </a:rPr>
                <a:t>  </a:t>
              </a:r>
              <a:r>
                <a:rPr lang="en-US" b="true" sz="4500" spc="-36">
                  <a:solidFill>
                    <a:srgbClr val="000000"/>
                  </a:solidFill>
                  <a:latin typeface="Arial Bold"/>
                  <a:ea typeface="Arial Bold"/>
                  <a:cs typeface="Arial Bold"/>
                  <a:sym typeface="Arial Bold"/>
                </a:rPr>
                <a:t>3.1 Đặc tả yêu cầu hệ thống</a:t>
              </a:r>
            </a:p>
            <a:p>
              <a:pPr algn="l">
                <a:lnSpc>
                  <a:spcPts val="8100"/>
                </a:lnSpc>
              </a:pPr>
              <a:r>
                <a:rPr lang="en-US" b="true" sz="4500" spc="-38">
                  <a:solidFill>
                    <a:srgbClr val="000000"/>
                  </a:solidFill>
                  <a:latin typeface="Arial Bold"/>
                  <a:ea typeface="Arial Bold"/>
                  <a:cs typeface="Arial Bold"/>
                  <a:sym typeface="Arial Bold"/>
                </a:rPr>
                <a:t>  3.2 Thiết kế cơ sở dữ liệu</a:t>
              </a:r>
            </a:p>
            <a:p>
              <a:pPr algn="l">
                <a:lnSpc>
                  <a:spcPts val="8100"/>
                </a:lnSpc>
              </a:pPr>
              <a:r>
                <a:rPr lang="en-US" b="true" sz="4500" spc="-36">
                  <a:solidFill>
                    <a:srgbClr val="000000"/>
                  </a:solidFill>
                  <a:latin typeface="Arial Bold"/>
                  <a:ea typeface="Arial Bold"/>
                  <a:cs typeface="Arial Bold"/>
                  <a:sym typeface="Arial Bold"/>
                </a:rPr>
                <a:t>  </a:t>
              </a:r>
            </a:p>
            <a:p>
              <a:pPr algn="l">
                <a:lnSpc>
                  <a:spcPts val="8100"/>
                </a:lnSpc>
              </a:pPr>
            </a:p>
            <a:p>
              <a:pPr algn="ctr">
                <a:lnSpc>
                  <a:spcPts val="5400"/>
                </a:lnSpc>
              </a:pPr>
            </a:p>
            <a:p>
              <a:pPr algn="ctr">
                <a:lnSpc>
                  <a:spcPts val="5400"/>
                </a:lnSpc>
              </a:pPr>
            </a:p>
          </p:txBody>
        </p:sp>
      </p:grpSp>
      <p:grpSp>
        <p:nvGrpSpPr>
          <p:cNvPr name="Group 14" id="14"/>
          <p:cNvGrpSpPr/>
          <p:nvPr/>
        </p:nvGrpSpPr>
        <p:grpSpPr>
          <a:xfrm rot="0">
            <a:off x="1225044" y="3345321"/>
            <a:ext cx="6291660" cy="2427628"/>
            <a:chOff x="0" y="0"/>
            <a:chExt cx="3776527" cy="1457167"/>
          </a:xfrm>
        </p:grpSpPr>
        <p:sp>
          <p:nvSpPr>
            <p:cNvPr name="Freeform 15" id="15"/>
            <p:cNvSpPr/>
            <p:nvPr/>
          </p:nvSpPr>
          <p:spPr>
            <a:xfrm flipH="false" flipV="false" rot="0">
              <a:off x="16891" y="17646"/>
              <a:ext cx="3742690" cy="1421883"/>
            </a:xfrm>
            <a:custGeom>
              <a:avLst/>
              <a:gdLst/>
              <a:ahLst/>
              <a:cxnLst/>
              <a:rect r="r" b="b" t="t" l="l"/>
              <a:pathLst>
                <a:path h="1421883" w="3742690">
                  <a:moveTo>
                    <a:pt x="0" y="236958"/>
                  </a:moveTo>
                  <a:cubicBezTo>
                    <a:pt x="0" y="106140"/>
                    <a:pt x="103124" y="0"/>
                    <a:pt x="230378" y="0"/>
                  </a:cubicBezTo>
                  <a:lnTo>
                    <a:pt x="3512312" y="0"/>
                  </a:lnTo>
                  <a:cubicBezTo>
                    <a:pt x="3639566" y="0"/>
                    <a:pt x="3742690" y="106140"/>
                    <a:pt x="3742690" y="236958"/>
                  </a:cubicBezTo>
                  <a:lnTo>
                    <a:pt x="3742690" y="1184925"/>
                  </a:lnTo>
                  <a:cubicBezTo>
                    <a:pt x="3742690" y="1315743"/>
                    <a:pt x="3639566" y="1421883"/>
                    <a:pt x="3512312" y="1421883"/>
                  </a:cubicBezTo>
                  <a:lnTo>
                    <a:pt x="230378" y="1421883"/>
                  </a:lnTo>
                  <a:cubicBezTo>
                    <a:pt x="103124" y="1421883"/>
                    <a:pt x="0" y="1315743"/>
                    <a:pt x="0" y="1184925"/>
                  </a:cubicBezTo>
                  <a:close/>
                </a:path>
              </a:pathLst>
            </a:custGeom>
            <a:solidFill>
              <a:srgbClr val="F79646"/>
            </a:solidFill>
          </p:spPr>
        </p:sp>
        <p:sp>
          <p:nvSpPr>
            <p:cNvPr name="Freeform 16" id="16"/>
            <p:cNvSpPr/>
            <p:nvPr/>
          </p:nvSpPr>
          <p:spPr>
            <a:xfrm flipH="false" flipV="false" rot="0">
              <a:off x="0" y="0"/>
              <a:ext cx="3776472" cy="1457175"/>
            </a:xfrm>
            <a:custGeom>
              <a:avLst/>
              <a:gdLst/>
              <a:ahLst/>
              <a:cxnLst/>
              <a:rect r="r" b="b" t="t" l="l"/>
              <a:pathLst>
                <a:path h="1457175" w="3776472">
                  <a:moveTo>
                    <a:pt x="0" y="254604"/>
                  </a:moveTo>
                  <a:cubicBezTo>
                    <a:pt x="0" y="113703"/>
                    <a:pt x="110998" y="0"/>
                    <a:pt x="247269" y="0"/>
                  </a:cubicBezTo>
                  <a:lnTo>
                    <a:pt x="3529203" y="0"/>
                  </a:lnTo>
                  <a:lnTo>
                    <a:pt x="3529203" y="17646"/>
                  </a:lnTo>
                  <a:lnTo>
                    <a:pt x="3529203" y="0"/>
                  </a:lnTo>
                  <a:cubicBezTo>
                    <a:pt x="3665601" y="0"/>
                    <a:pt x="3776472" y="113703"/>
                    <a:pt x="3776472" y="254604"/>
                  </a:cubicBezTo>
                  <a:lnTo>
                    <a:pt x="3759581" y="254604"/>
                  </a:lnTo>
                  <a:lnTo>
                    <a:pt x="3776472" y="254604"/>
                  </a:lnTo>
                  <a:lnTo>
                    <a:pt x="3776472" y="1202571"/>
                  </a:lnTo>
                  <a:lnTo>
                    <a:pt x="3759581" y="1202571"/>
                  </a:lnTo>
                  <a:lnTo>
                    <a:pt x="3776472" y="1202571"/>
                  </a:lnTo>
                  <a:cubicBezTo>
                    <a:pt x="3776472" y="1343472"/>
                    <a:pt x="3665474" y="1457175"/>
                    <a:pt x="3529203" y="1457175"/>
                  </a:cubicBezTo>
                  <a:lnTo>
                    <a:pt x="3529203" y="1439529"/>
                  </a:lnTo>
                  <a:lnTo>
                    <a:pt x="3529203" y="1457175"/>
                  </a:lnTo>
                  <a:lnTo>
                    <a:pt x="247269" y="1457175"/>
                  </a:lnTo>
                  <a:lnTo>
                    <a:pt x="247269" y="1439529"/>
                  </a:lnTo>
                  <a:lnTo>
                    <a:pt x="247269" y="1457175"/>
                  </a:lnTo>
                  <a:cubicBezTo>
                    <a:pt x="110998" y="1457175"/>
                    <a:pt x="0" y="1343472"/>
                    <a:pt x="0" y="1202571"/>
                  </a:cubicBezTo>
                  <a:lnTo>
                    <a:pt x="0" y="254604"/>
                  </a:lnTo>
                  <a:lnTo>
                    <a:pt x="16891" y="254604"/>
                  </a:lnTo>
                  <a:lnTo>
                    <a:pt x="0" y="254604"/>
                  </a:lnTo>
                  <a:moveTo>
                    <a:pt x="33909" y="254604"/>
                  </a:moveTo>
                  <a:lnTo>
                    <a:pt x="33909" y="1202571"/>
                  </a:lnTo>
                  <a:lnTo>
                    <a:pt x="16891" y="1202571"/>
                  </a:lnTo>
                  <a:lnTo>
                    <a:pt x="33909" y="1202571"/>
                  </a:lnTo>
                  <a:cubicBezTo>
                    <a:pt x="33909" y="1323438"/>
                    <a:pt x="129286" y="1421883"/>
                    <a:pt x="247396" y="1421883"/>
                  </a:cubicBezTo>
                  <a:lnTo>
                    <a:pt x="3529203" y="1421883"/>
                  </a:lnTo>
                  <a:cubicBezTo>
                    <a:pt x="3647313" y="1421883"/>
                    <a:pt x="3742690" y="1323438"/>
                    <a:pt x="3742690" y="1202571"/>
                  </a:cubicBezTo>
                  <a:lnTo>
                    <a:pt x="3742690" y="254604"/>
                  </a:lnTo>
                  <a:cubicBezTo>
                    <a:pt x="3742690" y="133737"/>
                    <a:pt x="3647313" y="35292"/>
                    <a:pt x="3529203" y="35292"/>
                  </a:cubicBezTo>
                  <a:lnTo>
                    <a:pt x="247269" y="35292"/>
                  </a:lnTo>
                  <a:lnTo>
                    <a:pt x="247269" y="17646"/>
                  </a:lnTo>
                  <a:lnTo>
                    <a:pt x="247269" y="35424"/>
                  </a:lnTo>
                  <a:cubicBezTo>
                    <a:pt x="129159" y="35424"/>
                    <a:pt x="33782" y="133870"/>
                    <a:pt x="33782" y="254737"/>
                  </a:cubicBezTo>
                  <a:close/>
                </a:path>
              </a:pathLst>
            </a:custGeom>
            <a:solidFill>
              <a:srgbClr val="1C334E"/>
            </a:solidFill>
          </p:spPr>
        </p:sp>
        <p:sp>
          <p:nvSpPr>
            <p:cNvPr name="TextBox 17" id="17"/>
            <p:cNvSpPr txBox="true"/>
            <p:nvPr/>
          </p:nvSpPr>
          <p:spPr>
            <a:xfrm>
              <a:off x="0" y="-133350"/>
              <a:ext cx="3776527" cy="1590517"/>
            </a:xfrm>
            <a:prstGeom prst="rect">
              <a:avLst/>
            </a:prstGeom>
          </p:spPr>
          <p:txBody>
            <a:bodyPr anchor="ctr" rtlCol="false" tIns="112843" lIns="112843" bIns="112843" rIns="112843"/>
            <a:lstStyle/>
            <a:p>
              <a:pPr algn="ctr">
                <a:lnSpc>
                  <a:spcPts val="7197"/>
                </a:lnSpc>
              </a:pPr>
              <a:r>
                <a:rPr lang="en-US" sz="5997" b="true">
                  <a:solidFill>
                    <a:srgbClr val="000000"/>
                  </a:solidFill>
                  <a:latin typeface="Calibri (MS) Bold"/>
                  <a:ea typeface="Calibri (MS) Bold"/>
                  <a:cs typeface="Calibri (MS) Bold"/>
                  <a:sym typeface="Calibri (MS) Bold"/>
                </a:rPr>
                <a:t>CHƯƠNG 3</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5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6753572" y="-1211380"/>
            <a:ext cx="4277623" cy="4971577"/>
          </a:xfrm>
          <a:custGeom>
            <a:avLst/>
            <a:gdLst/>
            <a:ahLst/>
            <a:cxnLst/>
            <a:rect r="r" b="b" t="t" l="l"/>
            <a:pathLst>
              <a:path h="4971577" w="4277623">
                <a:moveTo>
                  <a:pt x="0" y="0"/>
                </a:moveTo>
                <a:lnTo>
                  <a:pt x="4277623" y="0"/>
                </a:lnTo>
                <a:lnTo>
                  <a:pt x="4277623" y="4971576"/>
                </a:lnTo>
                <a:lnTo>
                  <a:pt x="0" y="49715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05492" y="-1768424"/>
            <a:ext cx="3075395" cy="3377028"/>
          </a:xfrm>
          <a:custGeom>
            <a:avLst/>
            <a:gdLst/>
            <a:ahLst/>
            <a:cxnLst/>
            <a:rect r="r" b="b" t="t" l="l"/>
            <a:pathLst>
              <a:path h="3377028" w="3075395">
                <a:moveTo>
                  <a:pt x="0" y="0"/>
                </a:moveTo>
                <a:lnTo>
                  <a:pt x="3075395" y="0"/>
                </a:lnTo>
                <a:lnTo>
                  <a:pt x="3075395" y="3377028"/>
                </a:lnTo>
                <a:lnTo>
                  <a:pt x="0" y="3377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70633" y="8066381"/>
            <a:ext cx="5332543" cy="5062931"/>
          </a:xfrm>
          <a:custGeom>
            <a:avLst/>
            <a:gdLst/>
            <a:ahLst/>
            <a:cxnLst/>
            <a:rect r="r" b="b" t="t" l="l"/>
            <a:pathLst>
              <a:path h="5062931" w="5332543">
                <a:moveTo>
                  <a:pt x="0" y="0"/>
                </a:moveTo>
                <a:lnTo>
                  <a:pt x="5332543" y="0"/>
                </a:lnTo>
                <a:lnTo>
                  <a:pt x="5332543" y="5062932"/>
                </a:lnTo>
                <a:lnTo>
                  <a:pt x="0" y="50629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6170" y="5751765"/>
            <a:ext cx="4014745" cy="4123019"/>
          </a:xfrm>
          <a:custGeom>
            <a:avLst/>
            <a:gdLst/>
            <a:ahLst/>
            <a:cxnLst/>
            <a:rect r="r" b="b" t="t" l="l"/>
            <a:pathLst>
              <a:path h="4123019" w="4014745">
                <a:moveTo>
                  <a:pt x="0" y="0"/>
                </a:moveTo>
                <a:lnTo>
                  <a:pt x="4014746" y="0"/>
                </a:lnTo>
                <a:lnTo>
                  <a:pt x="4014746" y="4123018"/>
                </a:lnTo>
                <a:lnTo>
                  <a:pt x="0" y="4123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Bubbles"/>
          <p:cNvSpPr/>
          <p:nvPr/>
        </p:nvSpPr>
        <p:spPr>
          <a:xfrm flipH="false" flipV="false" rot="0">
            <a:off x="12679949" y="438149"/>
            <a:ext cx="7513052" cy="7513052"/>
          </a:xfrm>
          <a:custGeom>
            <a:avLst/>
            <a:gdLst/>
            <a:ahLst/>
            <a:cxnLst/>
            <a:rect r="r" b="b" t="t" l="l"/>
            <a:pathLst>
              <a:path h="7513052" w="7513052">
                <a:moveTo>
                  <a:pt x="0" y="0"/>
                </a:moveTo>
                <a:lnTo>
                  <a:pt x="7513052" y="0"/>
                </a:lnTo>
                <a:lnTo>
                  <a:pt x="7513052" y="7513052"/>
                </a:lnTo>
                <a:lnTo>
                  <a:pt x="0" y="75130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956387" y="438148"/>
            <a:ext cx="16375226" cy="830997"/>
            <a:chOff x="0" y="0"/>
            <a:chExt cx="21833635" cy="1107996"/>
          </a:xfrm>
        </p:grpSpPr>
        <p:sp>
          <p:nvSpPr>
            <p:cNvPr name="Freeform 9" id="9"/>
            <p:cNvSpPr/>
            <p:nvPr/>
          </p:nvSpPr>
          <p:spPr>
            <a:xfrm flipH="false" flipV="false" rot="0">
              <a:off x="0" y="0"/>
              <a:ext cx="21833635" cy="1107996"/>
            </a:xfrm>
            <a:custGeom>
              <a:avLst/>
              <a:gdLst/>
              <a:ahLst/>
              <a:cxnLst/>
              <a:rect r="r" b="b" t="t" l="l"/>
              <a:pathLst>
                <a:path h="1107996" w="21833635">
                  <a:moveTo>
                    <a:pt x="0" y="0"/>
                  </a:moveTo>
                  <a:lnTo>
                    <a:pt x="21833635" y="0"/>
                  </a:lnTo>
                  <a:lnTo>
                    <a:pt x="21833635" y="1107996"/>
                  </a:lnTo>
                  <a:lnTo>
                    <a:pt x="0" y="1107996"/>
                  </a:lnTo>
                  <a:close/>
                </a:path>
              </a:pathLst>
            </a:custGeom>
            <a:solidFill>
              <a:srgbClr val="000000">
                <a:alpha val="0"/>
              </a:srgbClr>
            </a:solidFill>
          </p:spPr>
        </p:sp>
        <p:sp>
          <p:nvSpPr>
            <p:cNvPr name="TextBox 10" id="10"/>
            <p:cNvSpPr txBox="true"/>
            <p:nvPr/>
          </p:nvSpPr>
          <p:spPr>
            <a:xfrm>
              <a:off x="0" y="-85725"/>
              <a:ext cx="21833635" cy="1193721"/>
            </a:xfrm>
            <a:prstGeom prst="rect">
              <a:avLst/>
            </a:prstGeom>
          </p:spPr>
          <p:txBody>
            <a:bodyPr anchor="t" rtlCol="false" tIns="0" lIns="0" bIns="0" rIns="0"/>
            <a:lstStyle/>
            <a:p>
              <a:pPr algn="ctr">
                <a:lnSpc>
                  <a:spcPts val="5759"/>
                </a:lnSpc>
              </a:pPr>
              <a:r>
                <a:rPr lang="en-US" sz="4800" b="true">
                  <a:solidFill>
                    <a:srgbClr val="000000"/>
                  </a:solidFill>
                  <a:latin typeface="Calibri (MS) Bold"/>
                  <a:ea typeface="Calibri (MS) Bold"/>
                  <a:cs typeface="Calibri (MS) Bold"/>
                  <a:sym typeface="Calibri (MS) Bold"/>
                </a:rPr>
                <a:t>NỘI DUNG BÁO CÁO</a:t>
              </a:r>
            </a:p>
          </p:txBody>
        </p:sp>
      </p:grpSp>
      <p:grpSp>
        <p:nvGrpSpPr>
          <p:cNvPr name="Group 11" id="11"/>
          <p:cNvGrpSpPr/>
          <p:nvPr/>
        </p:nvGrpSpPr>
        <p:grpSpPr>
          <a:xfrm rot="0">
            <a:off x="8692066" y="3463104"/>
            <a:ext cx="9595884" cy="8700339"/>
            <a:chOff x="0" y="0"/>
            <a:chExt cx="12794512" cy="11600452"/>
          </a:xfrm>
        </p:grpSpPr>
        <p:sp>
          <p:nvSpPr>
            <p:cNvPr name="Freeform 12" id="12"/>
            <p:cNvSpPr/>
            <p:nvPr/>
          </p:nvSpPr>
          <p:spPr>
            <a:xfrm flipH="false" flipV="false" rot="0">
              <a:off x="0" y="0"/>
              <a:ext cx="12794488" cy="11600434"/>
            </a:xfrm>
            <a:custGeom>
              <a:avLst/>
              <a:gdLst/>
              <a:ahLst/>
              <a:cxnLst/>
              <a:rect r="r" b="b" t="t" l="l"/>
              <a:pathLst>
                <a:path h="11600434" w="12794488">
                  <a:moveTo>
                    <a:pt x="0" y="1933448"/>
                  </a:moveTo>
                  <a:cubicBezTo>
                    <a:pt x="0" y="865632"/>
                    <a:pt x="865632" y="0"/>
                    <a:pt x="1933448" y="0"/>
                  </a:cubicBezTo>
                  <a:lnTo>
                    <a:pt x="10861040" y="0"/>
                  </a:lnTo>
                  <a:cubicBezTo>
                    <a:pt x="11928856" y="0"/>
                    <a:pt x="12794488" y="865632"/>
                    <a:pt x="12794488" y="1933448"/>
                  </a:cubicBezTo>
                  <a:lnTo>
                    <a:pt x="12794488" y="9666986"/>
                  </a:lnTo>
                  <a:cubicBezTo>
                    <a:pt x="12794488" y="10734802"/>
                    <a:pt x="11928856" y="11600434"/>
                    <a:pt x="10861040" y="11600434"/>
                  </a:cubicBezTo>
                  <a:lnTo>
                    <a:pt x="1933448" y="11600434"/>
                  </a:lnTo>
                  <a:cubicBezTo>
                    <a:pt x="865632" y="11600434"/>
                    <a:pt x="0" y="10734802"/>
                    <a:pt x="0" y="9666986"/>
                  </a:cubicBezTo>
                  <a:close/>
                </a:path>
              </a:pathLst>
            </a:custGeom>
            <a:solidFill>
              <a:srgbClr val="FAC090"/>
            </a:solidFill>
          </p:spPr>
        </p:sp>
        <p:sp>
          <p:nvSpPr>
            <p:cNvPr name="TextBox 13" id="13"/>
            <p:cNvSpPr txBox="true"/>
            <p:nvPr/>
          </p:nvSpPr>
          <p:spPr>
            <a:xfrm>
              <a:off x="0" y="-352425"/>
              <a:ext cx="12794512" cy="11952877"/>
            </a:xfrm>
            <a:prstGeom prst="rect">
              <a:avLst/>
            </a:prstGeom>
          </p:spPr>
          <p:txBody>
            <a:bodyPr anchor="ctr" rtlCol="false" tIns="50800" lIns="50800" bIns="50800" rIns="50800"/>
            <a:lstStyle/>
            <a:p>
              <a:pPr algn="ctr">
                <a:lnSpc>
                  <a:spcPts val="8100"/>
                </a:lnSpc>
              </a:pPr>
              <a:r>
                <a:rPr lang="en-US" b="true" sz="4500" spc="-38">
                  <a:solidFill>
                    <a:srgbClr val="000000"/>
                  </a:solidFill>
                  <a:latin typeface="Arial Bold"/>
                  <a:ea typeface="Arial Bold"/>
                  <a:cs typeface="Arial Bold"/>
                  <a:sym typeface="Arial Bold"/>
                </a:rPr>
                <a:t>KẾT QUẢ NGHIÊN CỨU</a:t>
              </a:r>
            </a:p>
            <a:p>
              <a:pPr algn="l">
                <a:lnSpc>
                  <a:spcPts val="8100"/>
                </a:lnSpc>
              </a:pPr>
              <a:r>
                <a:rPr lang="en-US" b="true" sz="4500" spc="-38">
                  <a:solidFill>
                    <a:srgbClr val="000000"/>
                  </a:solidFill>
                  <a:latin typeface="Arial Bold"/>
                  <a:ea typeface="Arial Bold"/>
                  <a:cs typeface="Arial Bold"/>
                  <a:sym typeface="Arial Bold"/>
                </a:rPr>
                <a:t>  </a:t>
              </a:r>
              <a:r>
                <a:rPr lang="en-US" b="true" sz="4500" spc="-38">
                  <a:solidFill>
                    <a:srgbClr val="000000"/>
                  </a:solidFill>
                  <a:latin typeface="Arial Bold"/>
                  <a:ea typeface="Arial Bold"/>
                  <a:cs typeface="Arial Bold"/>
                  <a:sym typeface="Arial Bold"/>
                </a:rPr>
                <a:t>4.1 Các giao diện người dùng</a:t>
              </a:r>
            </a:p>
            <a:p>
              <a:pPr algn="l">
                <a:lnSpc>
                  <a:spcPts val="8100"/>
                </a:lnSpc>
              </a:pPr>
              <a:r>
                <a:rPr lang="en-US" b="true" sz="4500" spc="-36">
                  <a:solidFill>
                    <a:srgbClr val="000000"/>
                  </a:solidFill>
                  <a:latin typeface="Arial Bold"/>
                  <a:ea typeface="Arial Bold"/>
                  <a:cs typeface="Arial Bold"/>
                  <a:sym typeface="Arial Bold"/>
                </a:rPr>
                <a:t>  4.2 Các giao diện người quản trị</a:t>
              </a:r>
            </a:p>
            <a:p>
              <a:pPr algn="l">
                <a:lnSpc>
                  <a:spcPts val="8100"/>
                </a:lnSpc>
              </a:pPr>
            </a:p>
            <a:p>
              <a:pPr algn="l">
                <a:lnSpc>
                  <a:spcPts val="8100"/>
                </a:lnSpc>
              </a:pPr>
            </a:p>
            <a:p>
              <a:pPr algn="ctr">
                <a:lnSpc>
                  <a:spcPts val="5400"/>
                </a:lnSpc>
              </a:pPr>
            </a:p>
            <a:p>
              <a:pPr algn="ctr">
                <a:lnSpc>
                  <a:spcPts val="5400"/>
                </a:lnSpc>
              </a:pPr>
            </a:p>
            <a:p>
              <a:pPr algn="ctr">
                <a:lnSpc>
                  <a:spcPts val="5400"/>
                </a:lnSpc>
              </a:pPr>
            </a:p>
          </p:txBody>
        </p:sp>
      </p:grpSp>
      <p:grpSp>
        <p:nvGrpSpPr>
          <p:cNvPr name="Group 14" id="14"/>
          <p:cNvGrpSpPr/>
          <p:nvPr/>
        </p:nvGrpSpPr>
        <p:grpSpPr>
          <a:xfrm rot="0">
            <a:off x="1404148" y="3230437"/>
            <a:ext cx="6291660" cy="2521327"/>
            <a:chOff x="0" y="0"/>
            <a:chExt cx="3776527" cy="1513410"/>
          </a:xfrm>
        </p:grpSpPr>
        <p:sp>
          <p:nvSpPr>
            <p:cNvPr name="Freeform 15" id="15"/>
            <p:cNvSpPr/>
            <p:nvPr/>
          </p:nvSpPr>
          <p:spPr>
            <a:xfrm flipH="false" flipV="false" rot="0">
              <a:off x="16891" y="18327"/>
              <a:ext cx="3742690" cy="1476764"/>
            </a:xfrm>
            <a:custGeom>
              <a:avLst/>
              <a:gdLst/>
              <a:ahLst/>
              <a:cxnLst/>
              <a:rect r="r" b="b" t="t" l="l"/>
              <a:pathLst>
                <a:path h="1476764" w="3742690">
                  <a:moveTo>
                    <a:pt x="0" y="246104"/>
                  </a:moveTo>
                  <a:cubicBezTo>
                    <a:pt x="0" y="110237"/>
                    <a:pt x="103124" y="0"/>
                    <a:pt x="230378" y="0"/>
                  </a:cubicBezTo>
                  <a:lnTo>
                    <a:pt x="3512312" y="0"/>
                  </a:lnTo>
                  <a:cubicBezTo>
                    <a:pt x="3639566" y="0"/>
                    <a:pt x="3742690" y="110237"/>
                    <a:pt x="3742690" y="246104"/>
                  </a:cubicBezTo>
                  <a:lnTo>
                    <a:pt x="3742690" y="1230660"/>
                  </a:lnTo>
                  <a:cubicBezTo>
                    <a:pt x="3742690" y="1366527"/>
                    <a:pt x="3639566" y="1476764"/>
                    <a:pt x="3512312" y="1476764"/>
                  </a:cubicBezTo>
                  <a:lnTo>
                    <a:pt x="230378" y="1476764"/>
                  </a:lnTo>
                  <a:cubicBezTo>
                    <a:pt x="103124" y="1476764"/>
                    <a:pt x="0" y="1366527"/>
                    <a:pt x="0" y="1230660"/>
                  </a:cubicBezTo>
                  <a:close/>
                </a:path>
              </a:pathLst>
            </a:custGeom>
            <a:solidFill>
              <a:srgbClr val="F79646"/>
            </a:solidFill>
          </p:spPr>
        </p:sp>
        <p:sp>
          <p:nvSpPr>
            <p:cNvPr name="Freeform 16" id="16"/>
            <p:cNvSpPr/>
            <p:nvPr/>
          </p:nvSpPr>
          <p:spPr>
            <a:xfrm flipH="false" flipV="false" rot="0">
              <a:off x="0" y="0"/>
              <a:ext cx="3776472" cy="1513417"/>
            </a:xfrm>
            <a:custGeom>
              <a:avLst/>
              <a:gdLst/>
              <a:ahLst/>
              <a:cxnLst/>
              <a:rect r="r" b="b" t="t" l="l"/>
              <a:pathLst>
                <a:path h="1513417" w="3776472">
                  <a:moveTo>
                    <a:pt x="0" y="264431"/>
                  </a:moveTo>
                  <a:cubicBezTo>
                    <a:pt x="0" y="118092"/>
                    <a:pt x="110998" y="0"/>
                    <a:pt x="247269" y="0"/>
                  </a:cubicBezTo>
                  <a:lnTo>
                    <a:pt x="3529203" y="0"/>
                  </a:lnTo>
                  <a:lnTo>
                    <a:pt x="3529203" y="18327"/>
                  </a:lnTo>
                  <a:lnTo>
                    <a:pt x="3529203" y="0"/>
                  </a:lnTo>
                  <a:cubicBezTo>
                    <a:pt x="3665601" y="0"/>
                    <a:pt x="3776472" y="118092"/>
                    <a:pt x="3776472" y="264431"/>
                  </a:cubicBezTo>
                  <a:lnTo>
                    <a:pt x="3759581" y="264431"/>
                  </a:lnTo>
                  <a:lnTo>
                    <a:pt x="3776472" y="264431"/>
                  </a:lnTo>
                  <a:lnTo>
                    <a:pt x="3776472" y="1248987"/>
                  </a:lnTo>
                  <a:lnTo>
                    <a:pt x="3759581" y="1248987"/>
                  </a:lnTo>
                  <a:lnTo>
                    <a:pt x="3776472" y="1248987"/>
                  </a:lnTo>
                  <a:cubicBezTo>
                    <a:pt x="3776472" y="1395327"/>
                    <a:pt x="3665474" y="1513417"/>
                    <a:pt x="3529203" y="1513417"/>
                  </a:cubicBezTo>
                  <a:lnTo>
                    <a:pt x="3529203" y="1495091"/>
                  </a:lnTo>
                  <a:lnTo>
                    <a:pt x="3529203" y="1513417"/>
                  </a:lnTo>
                  <a:lnTo>
                    <a:pt x="247269" y="1513417"/>
                  </a:lnTo>
                  <a:lnTo>
                    <a:pt x="247269" y="1495091"/>
                  </a:lnTo>
                  <a:lnTo>
                    <a:pt x="247269" y="1513417"/>
                  </a:lnTo>
                  <a:cubicBezTo>
                    <a:pt x="110998" y="1513417"/>
                    <a:pt x="0" y="1395327"/>
                    <a:pt x="0" y="1248987"/>
                  </a:cubicBezTo>
                  <a:lnTo>
                    <a:pt x="0" y="264431"/>
                  </a:lnTo>
                  <a:lnTo>
                    <a:pt x="16891" y="264431"/>
                  </a:lnTo>
                  <a:lnTo>
                    <a:pt x="0" y="264431"/>
                  </a:lnTo>
                  <a:moveTo>
                    <a:pt x="33909" y="264431"/>
                  </a:moveTo>
                  <a:lnTo>
                    <a:pt x="33909" y="1248987"/>
                  </a:lnTo>
                  <a:lnTo>
                    <a:pt x="16891" y="1248987"/>
                  </a:lnTo>
                  <a:lnTo>
                    <a:pt x="33909" y="1248987"/>
                  </a:lnTo>
                  <a:cubicBezTo>
                    <a:pt x="33909" y="1374519"/>
                    <a:pt x="129286" y="1476764"/>
                    <a:pt x="247396" y="1476764"/>
                  </a:cubicBezTo>
                  <a:lnTo>
                    <a:pt x="3529203" y="1476764"/>
                  </a:lnTo>
                  <a:cubicBezTo>
                    <a:pt x="3647313" y="1476764"/>
                    <a:pt x="3742690" y="1374519"/>
                    <a:pt x="3742690" y="1248987"/>
                  </a:cubicBezTo>
                  <a:lnTo>
                    <a:pt x="3742690" y="264431"/>
                  </a:lnTo>
                  <a:cubicBezTo>
                    <a:pt x="3742690" y="138899"/>
                    <a:pt x="3647313" y="36654"/>
                    <a:pt x="3529203" y="36654"/>
                  </a:cubicBezTo>
                  <a:lnTo>
                    <a:pt x="247269" y="36654"/>
                  </a:lnTo>
                  <a:lnTo>
                    <a:pt x="247269" y="18327"/>
                  </a:lnTo>
                  <a:lnTo>
                    <a:pt x="247269" y="36792"/>
                  </a:lnTo>
                  <a:cubicBezTo>
                    <a:pt x="129159" y="36792"/>
                    <a:pt x="33782" y="139037"/>
                    <a:pt x="33782" y="264569"/>
                  </a:cubicBezTo>
                  <a:close/>
                </a:path>
              </a:pathLst>
            </a:custGeom>
            <a:solidFill>
              <a:srgbClr val="1C334E"/>
            </a:solidFill>
          </p:spPr>
        </p:sp>
        <p:sp>
          <p:nvSpPr>
            <p:cNvPr name="TextBox 17" id="17"/>
            <p:cNvSpPr txBox="true"/>
            <p:nvPr/>
          </p:nvSpPr>
          <p:spPr>
            <a:xfrm>
              <a:off x="0" y="-133350"/>
              <a:ext cx="3776527" cy="1646760"/>
            </a:xfrm>
            <a:prstGeom prst="rect">
              <a:avLst/>
            </a:prstGeom>
          </p:spPr>
          <p:txBody>
            <a:bodyPr anchor="ctr" rtlCol="false" tIns="112843" lIns="112843" bIns="112843" rIns="112843"/>
            <a:lstStyle/>
            <a:p>
              <a:pPr algn="ctr">
                <a:lnSpc>
                  <a:spcPts val="7197"/>
                </a:lnSpc>
              </a:pPr>
              <a:r>
                <a:rPr lang="en-US" sz="5997" b="true">
                  <a:solidFill>
                    <a:srgbClr val="000000"/>
                  </a:solidFill>
                  <a:latin typeface="Calibri (MS) Bold"/>
                  <a:ea typeface="Calibri (MS) Bold"/>
                  <a:cs typeface="Calibri (MS) Bold"/>
                  <a:sym typeface="Calibri (MS) Bold"/>
                </a:rPr>
                <a:t>CHƯƠNG 4</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800000">
            <a:off x="-5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6753572" y="-1211380"/>
            <a:ext cx="4277623" cy="4971577"/>
          </a:xfrm>
          <a:custGeom>
            <a:avLst/>
            <a:gdLst/>
            <a:ahLst/>
            <a:cxnLst/>
            <a:rect r="r" b="b" t="t" l="l"/>
            <a:pathLst>
              <a:path h="4971577" w="4277623">
                <a:moveTo>
                  <a:pt x="0" y="0"/>
                </a:moveTo>
                <a:lnTo>
                  <a:pt x="4277623" y="0"/>
                </a:lnTo>
                <a:lnTo>
                  <a:pt x="4277623" y="4971576"/>
                </a:lnTo>
                <a:lnTo>
                  <a:pt x="0" y="49715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105492" y="-1768424"/>
            <a:ext cx="3075395" cy="3377028"/>
          </a:xfrm>
          <a:custGeom>
            <a:avLst/>
            <a:gdLst/>
            <a:ahLst/>
            <a:cxnLst/>
            <a:rect r="r" b="b" t="t" l="l"/>
            <a:pathLst>
              <a:path h="3377028" w="3075395">
                <a:moveTo>
                  <a:pt x="0" y="0"/>
                </a:moveTo>
                <a:lnTo>
                  <a:pt x="3075395" y="0"/>
                </a:lnTo>
                <a:lnTo>
                  <a:pt x="3075395" y="3377028"/>
                </a:lnTo>
                <a:lnTo>
                  <a:pt x="0" y="3377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70633" y="8066381"/>
            <a:ext cx="5332543" cy="5062931"/>
          </a:xfrm>
          <a:custGeom>
            <a:avLst/>
            <a:gdLst/>
            <a:ahLst/>
            <a:cxnLst/>
            <a:rect r="r" b="b" t="t" l="l"/>
            <a:pathLst>
              <a:path h="5062931" w="5332543">
                <a:moveTo>
                  <a:pt x="0" y="0"/>
                </a:moveTo>
                <a:lnTo>
                  <a:pt x="5332543" y="0"/>
                </a:lnTo>
                <a:lnTo>
                  <a:pt x="5332543" y="5062932"/>
                </a:lnTo>
                <a:lnTo>
                  <a:pt x="0" y="50629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6170" y="5751765"/>
            <a:ext cx="4014745" cy="4123019"/>
          </a:xfrm>
          <a:custGeom>
            <a:avLst/>
            <a:gdLst/>
            <a:ahLst/>
            <a:cxnLst/>
            <a:rect r="r" b="b" t="t" l="l"/>
            <a:pathLst>
              <a:path h="4123019" w="4014745">
                <a:moveTo>
                  <a:pt x="0" y="0"/>
                </a:moveTo>
                <a:lnTo>
                  <a:pt x="4014746" y="0"/>
                </a:lnTo>
                <a:lnTo>
                  <a:pt x="4014746" y="4123018"/>
                </a:lnTo>
                <a:lnTo>
                  <a:pt x="0" y="41230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descr="Bubbles"/>
          <p:cNvSpPr/>
          <p:nvPr/>
        </p:nvSpPr>
        <p:spPr>
          <a:xfrm flipH="false" flipV="false" rot="0">
            <a:off x="12679949" y="438149"/>
            <a:ext cx="7513052" cy="7513052"/>
          </a:xfrm>
          <a:custGeom>
            <a:avLst/>
            <a:gdLst/>
            <a:ahLst/>
            <a:cxnLst/>
            <a:rect r="r" b="b" t="t" l="l"/>
            <a:pathLst>
              <a:path h="7513052" w="7513052">
                <a:moveTo>
                  <a:pt x="0" y="0"/>
                </a:moveTo>
                <a:lnTo>
                  <a:pt x="7513052" y="0"/>
                </a:lnTo>
                <a:lnTo>
                  <a:pt x="7513052" y="7513052"/>
                </a:lnTo>
                <a:lnTo>
                  <a:pt x="0" y="75130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956387" y="438148"/>
            <a:ext cx="16375226" cy="830997"/>
            <a:chOff x="0" y="0"/>
            <a:chExt cx="21833635" cy="1107996"/>
          </a:xfrm>
        </p:grpSpPr>
        <p:sp>
          <p:nvSpPr>
            <p:cNvPr name="Freeform 9" id="9"/>
            <p:cNvSpPr/>
            <p:nvPr/>
          </p:nvSpPr>
          <p:spPr>
            <a:xfrm flipH="false" flipV="false" rot="0">
              <a:off x="0" y="0"/>
              <a:ext cx="21833635" cy="1107996"/>
            </a:xfrm>
            <a:custGeom>
              <a:avLst/>
              <a:gdLst/>
              <a:ahLst/>
              <a:cxnLst/>
              <a:rect r="r" b="b" t="t" l="l"/>
              <a:pathLst>
                <a:path h="1107996" w="21833635">
                  <a:moveTo>
                    <a:pt x="0" y="0"/>
                  </a:moveTo>
                  <a:lnTo>
                    <a:pt x="21833635" y="0"/>
                  </a:lnTo>
                  <a:lnTo>
                    <a:pt x="21833635" y="1107996"/>
                  </a:lnTo>
                  <a:lnTo>
                    <a:pt x="0" y="1107996"/>
                  </a:lnTo>
                  <a:close/>
                </a:path>
              </a:pathLst>
            </a:custGeom>
            <a:solidFill>
              <a:srgbClr val="000000">
                <a:alpha val="0"/>
              </a:srgbClr>
            </a:solidFill>
          </p:spPr>
        </p:sp>
        <p:sp>
          <p:nvSpPr>
            <p:cNvPr name="TextBox 10" id="10"/>
            <p:cNvSpPr txBox="true"/>
            <p:nvPr/>
          </p:nvSpPr>
          <p:spPr>
            <a:xfrm>
              <a:off x="0" y="-85725"/>
              <a:ext cx="21833635" cy="1193721"/>
            </a:xfrm>
            <a:prstGeom prst="rect">
              <a:avLst/>
            </a:prstGeom>
          </p:spPr>
          <p:txBody>
            <a:bodyPr anchor="t" rtlCol="false" tIns="0" lIns="0" bIns="0" rIns="0"/>
            <a:lstStyle/>
            <a:p>
              <a:pPr algn="ctr">
                <a:lnSpc>
                  <a:spcPts val="5759"/>
                </a:lnSpc>
              </a:pPr>
              <a:r>
                <a:rPr lang="en-US" sz="4800" b="true">
                  <a:solidFill>
                    <a:srgbClr val="000000"/>
                  </a:solidFill>
                  <a:latin typeface="Calibri (MS) Bold"/>
                  <a:ea typeface="Calibri (MS) Bold"/>
                  <a:cs typeface="Calibri (MS) Bold"/>
                  <a:sym typeface="Calibri (MS) Bold"/>
                </a:rPr>
                <a:t>NỘI DUNG BÁO CÁO</a:t>
              </a:r>
            </a:p>
          </p:txBody>
        </p:sp>
      </p:grpSp>
      <p:grpSp>
        <p:nvGrpSpPr>
          <p:cNvPr name="Group 11" id="11"/>
          <p:cNvGrpSpPr/>
          <p:nvPr/>
        </p:nvGrpSpPr>
        <p:grpSpPr>
          <a:xfrm rot="0">
            <a:off x="8692116" y="2858864"/>
            <a:ext cx="9595884" cy="8644271"/>
            <a:chOff x="0" y="0"/>
            <a:chExt cx="12794512" cy="11525695"/>
          </a:xfrm>
        </p:grpSpPr>
        <p:sp>
          <p:nvSpPr>
            <p:cNvPr name="Freeform 12" id="12"/>
            <p:cNvSpPr/>
            <p:nvPr/>
          </p:nvSpPr>
          <p:spPr>
            <a:xfrm flipH="false" flipV="false" rot="0">
              <a:off x="0" y="0"/>
              <a:ext cx="12794488" cy="11525758"/>
            </a:xfrm>
            <a:custGeom>
              <a:avLst/>
              <a:gdLst/>
              <a:ahLst/>
              <a:cxnLst/>
              <a:rect r="r" b="b" t="t" l="l"/>
              <a:pathLst>
                <a:path h="11525758" w="12794488">
                  <a:moveTo>
                    <a:pt x="0" y="1921002"/>
                  </a:moveTo>
                  <a:cubicBezTo>
                    <a:pt x="0" y="860044"/>
                    <a:pt x="860044" y="0"/>
                    <a:pt x="1921002" y="0"/>
                  </a:cubicBezTo>
                  <a:lnTo>
                    <a:pt x="10873486" y="0"/>
                  </a:lnTo>
                  <a:cubicBezTo>
                    <a:pt x="11934444" y="0"/>
                    <a:pt x="12794488" y="860044"/>
                    <a:pt x="12794488" y="1921002"/>
                  </a:cubicBezTo>
                  <a:lnTo>
                    <a:pt x="12794488" y="9604756"/>
                  </a:lnTo>
                  <a:cubicBezTo>
                    <a:pt x="12794488" y="10665714"/>
                    <a:pt x="11934444" y="11525758"/>
                    <a:pt x="10873486" y="11525758"/>
                  </a:cubicBezTo>
                  <a:lnTo>
                    <a:pt x="1921002" y="11525758"/>
                  </a:lnTo>
                  <a:cubicBezTo>
                    <a:pt x="860044" y="11525758"/>
                    <a:pt x="0" y="10665587"/>
                    <a:pt x="0" y="9604756"/>
                  </a:cubicBezTo>
                  <a:close/>
                </a:path>
              </a:pathLst>
            </a:custGeom>
            <a:solidFill>
              <a:srgbClr val="FAC090"/>
            </a:solidFill>
          </p:spPr>
        </p:sp>
        <p:sp>
          <p:nvSpPr>
            <p:cNvPr name="TextBox 13" id="13"/>
            <p:cNvSpPr txBox="true"/>
            <p:nvPr/>
          </p:nvSpPr>
          <p:spPr>
            <a:xfrm>
              <a:off x="0" y="-352425"/>
              <a:ext cx="12794512" cy="11878120"/>
            </a:xfrm>
            <a:prstGeom prst="rect">
              <a:avLst/>
            </a:prstGeom>
          </p:spPr>
          <p:txBody>
            <a:bodyPr anchor="ctr" rtlCol="false" tIns="50800" lIns="50800" bIns="50800" rIns="50800"/>
            <a:lstStyle/>
            <a:p>
              <a:pPr algn="ctr">
                <a:lnSpc>
                  <a:spcPts val="8100"/>
                </a:lnSpc>
              </a:pPr>
              <a:r>
                <a:rPr lang="en-US" b="true" sz="4500" spc="-38">
                  <a:solidFill>
                    <a:srgbClr val="000000"/>
                  </a:solidFill>
                  <a:latin typeface="Arial Bold"/>
                  <a:ea typeface="Arial Bold"/>
                  <a:cs typeface="Arial Bold"/>
                  <a:sym typeface="Arial Bold"/>
                </a:rPr>
                <a:t>KẾT LUẬN VÀ HƯỚNG PHÁT TRIỂN</a:t>
              </a:r>
            </a:p>
            <a:p>
              <a:pPr algn="l">
                <a:lnSpc>
                  <a:spcPts val="8100"/>
                </a:lnSpc>
              </a:pPr>
              <a:r>
                <a:rPr lang="en-US" b="true" sz="4500" spc="-38">
                  <a:solidFill>
                    <a:srgbClr val="000000"/>
                  </a:solidFill>
                  <a:latin typeface="Arial Bold"/>
                  <a:ea typeface="Arial Bold"/>
                  <a:cs typeface="Arial Bold"/>
                  <a:sym typeface="Arial Bold"/>
                </a:rPr>
                <a:t>  </a:t>
              </a:r>
              <a:r>
                <a:rPr lang="en-US" b="true" sz="4500" spc="-38">
                  <a:solidFill>
                    <a:srgbClr val="000000"/>
                  </a:solidFill>
                  <a:latin typeface="Arial Bold"/>
                  <a:ea typeface="Arial Bold"/>
                  <a:cs typeface="Arial Bold"/>
                  <a:sym typeface="Arial Bold"/>
                </a:rPr>
                <a:t>5.1 Kết luận</a:t>
              </a:r>
            </a:p>
            <a:p>
              <a:pPr algn="l">
                <a:lnSpc>
                  <a:spcPts val="8100"/>
                </a:lnSpc>
              </a:pPr>
              <a:r>
                <a:rPr lang="en-US" b="true" sz="4500" spc="-38">
                  <a:solidFill>
                    <a:srgbClr val="000000"/>
                  </a:solidFill>
                  <a:latin typeface="Arial Bold"/>
                  <a:ea typeface="Arial Bold"/>
                  <a:cs typeface="Arial Bold"/>
                  <a:sym typeface="Arial Bold"/>
                </a:rPr>
                <a:t>  5.2 Hạn chế</a:t>
              </a:r>
            </a:p>
            <a:p>
              <a:pPr algn="l">
                <a:lnSpc>
                  <a:spcPts val="8100"/>
                </a:lnSpc>
              </a:pPr>
              <a:r>
                <a:rPr lang="en-US" b="true" sz="4500" spc="-36">
                  <a:solidFill>
                    <a:srgbClr val="000000"/>
                  </a:solidFill>
                  <a:latin typeface="Arial Bold"/>
                  <a:ea typeface="Arial Bold"/>
                  <a:cs typeface="Arial Bold"/>
                  <a:sym typeface="Arial Bold"/>
                </a:rPr>
                <a:t>  5.3 Hướng phát triển</a:t>
              </a:r>
            </a:p>
            <a:p>
              <a:pPr algn="l">
                <a:lnSpc>
                  <a:spcPts val="8100"/>
                </a:lnSpc>
              </a:pPr>
            </a:p>
            <a:p>
              <a:pPr algn="ctr">
                <a:lnSpc>
                  <a:spcPts val="5400"/>
                </a:lnSpc>
              </a:pPr>
            </a:p>
          </p:txBody>
        </p:sp>
      </p:grpSp>
      <p:grpSp>
        <p:nvGrpSpPr>
          <p:cNvPr name="Group 14" id="14"/>
          <p:cNvGrpSpPr/>
          <p:nvPr/>
        </p:nvGrpSpPr>
        <p:grpSpPr>
          <a:xfrm rot="0">
            <a:off x="1327208" y="2526735"/>
            <a:ext cx="6291660" cy="2616765"/>
            <a:chOff x="0" y="0"/>
            <a:chExt cx="3776527" cy="1570695"/>
          </a:xfrm>
        </p:grpSpPr>
        <p:sp>
          <p:nvSpPr>
            <p:cNvPr name="Freeform 15" id="15"/>
            <p:cNvSpPr/>
            <p:nvPr/>
          </p:nvSpPr>
          <p:spPr>
            <a:xfrm flipH="false" flipV="false" rot="0">
              <a:off x="16891" y="19021"/>
              <a:ext cx="3742690" cy="1532663"/>
            </a:xfrm>
            <a:custGeom>
              <a:avLst/>
              <a:gdLst/>
              <a:ahLst/>
              <a:cxnLst/>
              <a:rect r="r" b="b" t="t" l="l"/>
              <a:pathLst>
                <a:path h="1532663" w="3742690">
                  <a:moveTo>
                    <a:pt x="0" y="255420"/>
                  </a:moveTo>
                  <a:cubicBezTo>
                    <a:pt x="0" y="114409"/>
                    <a:pt x="103124" y="0"/>
                    <a:pt x="230378" y="0"/>
                  </a:cubicBezTo>
                  <a:lnTo>
                    <a:pt x="3512312" y="0"/>
                  </a:lnTo>
                  <a:cubicBezTo>
                    <a:pt x="3639566" y="0"/>
                    <a:pt x="3742690" y="114409"/>
                    <a:pt x="3742690" y="255420"/>
                  </a:cubicBezTo>
                  <a:lnTo>
                    <a:pt x="3742690" y="1277242"/>
                  </a:lnTo>
                  <a:cubicBezTo>
                    <a:pt x="3742690" y="1418253"/>
                    <a:pt x="3639566" y="1532662"/>
                    <a:pt x="3512312" y="1532662"/>
                  </a:cubicBezTo>
                  <a:lnTo>
                    <a:pt x="230378" y="1532662"/>
                  </a:lnTo>
                  <a:cubicBezTo>
                    <a:pt x="103124" y="1532662"/>
                    <a:pt x="0" y="1418253"/>
                    <a:pt x="0" y="1277242"/>
                  </a:cubicBezTo>
                  <a:close/>
                </a:path>
              </a:pathLst>
            </a:custGeom>
            <a:solidFill>
              <a:srgbClr val="F79646"/>
            </a:solidFill>
          </p:spPr>
        </p:sp>
        <p:sp>
          <p:nvSpPr>
            <p:cNvPr name="Freeform 16" id="16"/>
            <p:cNvSpPr/>
            <p:nvPr/>
          </p:nvSpPr>
          <p:spPr>
            <a:xfrm flipH="false" flipV="false" rot="0">
              <a:off x="0" y="0"/>
              <a:ext cx="3776472" cy="1570703"/>
            </a:xfrm>
            <a:custGeom>
              <a:avLst/>
              <a:gdLst/>
              <a:ahLst/>
              <a:cxnLst/>
              <a:rect r="r" b="b" t="t" l="l"/>
              <a:pathLst>
                <a:path h="1570703" w="3776472">
                  <a:moveTo>
                    <a:pt x="0" y="274441"/>
                  </a:moveTo>
                  <a:cubicBezTo>
                    <a:pt x="0" y="122562"/>
                    <a:pt x="110998" y="0"/>
                    <a:pt x="247269" y="0"/>
                  </a:cubicBezTo>
                  <a:lnTo>
                    <a:pt x="3529203" y="0"/>
                  </a:lnTo>
                  <a:lnTo>
                    <a:pt x="3529203" y="19021"/>
                  </a:lnTo>
                  <a:lnTo>
                    <a:pt x="3529203" y="0"/>
                  </a:lnTo>
                  <a:cubicBezTo>
                    <a:pt x="3665601" y="0"/>
                    <a:pt x="3776472" y="122562"/>
                    <a:pt x="3776472" y="274441"/>
                  </a:cubicBezTo>
                  <a:lnTo>
                    <a:pt x="3759581" y="274441"/>
                  </a:lnTo>
                  <a:lnTo>
                    <a:pt x="3776472" y="274441"/>
                  </a:lnTo>
                  <a:lnTo>
                    <a:pt x="3776472" y="1296263"/>
                  </a:lnTo>
                  <a:lnTo>
                    <a:pt x="3759581" y="1296263"/>
                  </a:lnTo>
                  <a:lnTo>
                    <a:pt x="3776472" y="1296263"/>
                  </a:lnTo>
                  <a:cubicBezTo>
                    <a:pt x="3776472" y="1448143"/>
                    <a:pt x="3665474" y="1570703"/>
                    <a:pt x="3529203" y="1570703"/>
                  </a:cubicBezTo>
                  <a:lnTo>
                    <a:pt x="3529203" y="1551683"/>
                  </a:lnTo>
                  <a:lnTo>
                    <a:pt x="3529203" y="1570703"/>
                  </a:lnTo>
                  <a:lnTo>
                    <a:pt x="247269" y="1570703"/>
                  </a:lnTo>
                  <a:lnTo>
                    <a:pt x="247269" y="1551683"/>
                  </a:lnTo>
                  <a:lnTo>
                    <a:pt x="247269" y="1570703"/>
                  </a:lnTo>
                  <a:cubicBezTo>
                    <a:pt x="110998" y="1570703"/>
                    <a:pt x="0" y="1448143"/>
                    <a:pt x="0" y="1296263"/>
                  </a:cubicBezTo>
                  <a:lnTo>
                    <a:pt x="0" y="274441"/>
                  </a:lnTo>
                  <a:lnTo>
                    <a:pt x="16891" y="274441"/>
                  </a:lnTo>
                  <a:lnTo>
                    <a:pt x="0" y="274441"/>
                  </a:lnTo>
                  <a:moveTo>
                    <a:pt x="33909" y="274441"/>
                  </a:moveTo>
                  <a:lnTo>
                    <a:pt x="33909" y="1296263"/>
                  </a:lnTo>
                  <a:lnTo>
                    <a:pt x="16891" y="1296263"/>
                  </a:lnTo>
                  <a:lnTo>
                    <a:pt x="33909" y="1296263"/>
                  </a:lnTo>
                  <a:cubicBezTo>
                    <a:pt x="33909" y="1426548"/>
                    <a:pt x="129286" y="1532663"/>
                    <a:pt x="247396" y="1532663"/>
                  </a:cubicBezTo>
                  <a:lnTo>
                    <a:pt x="3529203" y="1532663"/>
                  </a:lnTo>
                  <a:cubicBezTo>
                    <a:pt x="3647313" y="1532663"/>
                    <a:pt x="3742690" y="1426548"/>
                    <a:pt x="3742690" y="1296263"/>
                  </a:cubicBezTo>
                  <a:lnTo>
                    <a:pt x="3742690" y="274441"/>
                  </a:lnTo>
                  <a:cubicBezTo>
                    <a:pt x="3742690" y="144156"/>
                    <a:pt x="3647313" y="38041"/>
                    <a:pt x="3529203" y="38041"/>
                  </a:cubicBezTo>
                  <a:lnTo>
                    <a:pt x="247269" y="38041"/>
                  </a:lnTo>
                  <a:lnTo>
                    <a:pt x="247269" y="19021"/>
                  </a:lnTo>
                  <a:lnTo>
                    <a:pt x="247269" y="38184"/>
                  </a:lnTo>
                  <a:cubicBezTo>
                    <a:pt x="129159" y="38184"/>
                    <a:pt x="33782" y="144299"/>
                    <a:pt x="33782" y="274584"/>
                  </a:cubicBezTo>
                  <a:close/>
                </a:path>
              </a:pathLst>
            </a:custGeom>
            <a:solidFill>
              <a:srgbClr val="1C334E"/>
            </a:solidFill>
          </p:spPr>
        </p:sp>
        <p:sp>
          <p:nvSpPr>
            <p:cNvPr name="TextBox 17" id="17"/>
            <p:cNvSpPr txBox="true"/>
            <p:nvPr/>
          </p:nvSpPr>
          <p:spPr>
            <a:xfrm>
              <a:off x="0" y="-133350"/>
              <a:ext cx="3776527" cy="1704045"/>
            </a:xfrm>
            <a:prstGeom prst="rect">
              <a:avLst/>
            </a:prstGeom>
          </p:spPr>
          <p:txBody>
            <a:bodyPr anchor="ctr" rtlCol="false" tIns="112843" lIns="112843" bIns="112843" rIns="112843"/>
            <a:lstStyle/>
            <a:p>
              <a:pPr algn="ctr">
                <a:lnSpc>
                  <a:spcPts val="7197"/>
                </a:lnSpc>
              </a:pPr>
              <a:r>
                <a:rPr lang="en-US" sz="5997" b="true">
                  <a:solidFill>
                    <a:srgbClr val="000000"/>
                  </a:solidFill>
                  <a:latin typeface="Calibri (MS) Bold"/>
                  <a:ea typeface="Calibri (MS) Bold"/>
                  <a:cs typeface="Calibri (MS) Bold"/>
                  <a:sym typeface="Calibri (MS) Bold"/>
                </a:rPr>
                <a:t>CHƯƠNG 5</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0" r="0" b="0"/>
              </a:stretch>
            </a:blipFill>
          </p:spPr>
        </p:sp>
      </p:grpSp>
      <p:grpSp>
        <p:nvGrpSpPr>
          <p:cNvPr name="Group 4" id="4"/>
          <p:cNvGrpSpPr/>
          <p:nvPr/>
        </p:nvGrpSpPr>
        <p:grpSpPr>
          <a:xfrm rot="0">
            <a:off x="4338336" y="-2548440"/>
            <a:ext cx="9611327" cy="13560956"/>
            <a:chOff x="0" y="0"/>
            <a:chExt cx="12815103" cy="18081275"/>
          </a:xfrm>
        </p:grpSpPr>
        <p:sp>
          <p:nvSpPr>
            <p:cNvPr name="Freeform 5" id="5"/>
            <p:cNvSpPr/>
            <p:nvPr/>
          </p:nvSpPr>
          <p:spPr>
            <a:xfrm flipH="false" flipV="false" rot="0">
              <a:off x="0" y="0"/>
              <a:ext cx="12815062" cy="18081244"/>
            </a:xfrm>
            <a:custGeom>
              <a:avLst/>
              <a:gdLst/>
              <a:ahLst/>
              <a:cxnLst/>
              <a:rect r="r" b="b" t="t" l="l"/>
              <a:pathLst>
                <a:path h="18081244" w="12815062">
                  <a:moveTo>
                    <a:pt x="0" y="0"/>
                  </a:moveTo>
                  <a:lnTo>
                    <a:pt x="12815062" y="0"/>
                  </a:lnTo>
                  <a:lnTo>
                    <a:pt x="12815062" y="18081244"/>
                  </a:lnTo>
                  <a:lnTo>
                    <a:pt x="0" y="18081244"/>
                  </a:lnTo>
                  <a:lnTo>
                    <a:pt x="0" y="0"/>
                  </a:lnTo>
                  <a:close/>
                </a:path>
              </a:pathLst>
            </a:custGeom>
            <a:blipFill>
              <a:blip r:embed="rId3"/>
              <a:stretch>
                <a:fillRect l="-66" t="0" r="-67" b="0"/>
              </a:stretch>
            </a:blipFill>
          </p:spPr>
        </p:sp>
      </p:grpSp>
      <p:grpSp>
        <p:nvGrpSpPr>
          <p:cNvPr name="Group 6" id="6"/>
          <p:cNvGrpSpPr/>
          <p:nvPr/>
        </p:nvGrpSpPr>
        <p:grpSpPr>
          <a:xfrm rot="0">
            <a:off x="4338336" y="5143500"/>
            <a:ext cx="9611327" cy="1666102"/>
            <a:chOff x="0" y="0"/>
            <a:chExt cx="12815103" cy="2221469"/>
          </a:xfrm>
        </p:grpSpPr>
        <p:sp>
          <p:nvSpPr>
            <p:cNvPr name="Freeform 7" id="7"/>
            <p:cNvSpPr/>
            <p:nvPr/>
          </p:nvSpPr>
          <p:spPr>
            <a:xfrm flipH="false" flipV="false" rot="0">
              <a:off x="0" y="0"/>
              <a:ext cx="12815103" cy="2221469"/>
            </a:xfrm>
            <a:custGeom>
              <a:avLst/>
              <a:gdLst/>
              <a:ahLst/>
              <a:cxnLst/>
              <a:rect r="r" b="b" t="t" l="l"/>
              <a:pathLst>
                <a:path h="2221469" w="12815103">
                  <a:moveTo>
                    <a:pt x="0" y="0"/>
                  </a:moveTo>
                  <a:lnTo>
                    <a:pt x="12815103" y="0"/>
                  </a:lnTo>
                  <a:lnTo>
                    <a:pt x="12815103" y="2221469"/>
                  </a:lnTo>
                  <a:lnTo>
                    <a:pt x="0" y="2221469"/>
                  </a:lnTo>
                  <a:close/>
                </a:path>
              </a:pathLst>
            </a:custGeom>
            <a:solidFill>
              <a:srgbClr val="000000">
                <a:alpha val="0"/>
              </a:srgbClr>
            </a:solidFill>
          </p:spPr>
        </p:sp>
        <p:sp>
          <p:nvSpPr>
            <p:cNvPr name="TextBox 8" id="8"/>
            <p:cNvSpPr txBox="true"/>
            <p:nvPr/>
          </p:nvSpPr>
          <p:spPr>
            <a:xfrm>
              <a:off x="0" y="-180975"/>
              <a:ext cx="12815103" cy="2402444"/>
            </a:xfrm>
            <a:prstGeom prst="rect">
              <a:avLst/>
            </a:prstGeom>
          </p:spPr>
          <p:txBody>
            <a:bodyPr anchor="t" rtlCol="false" tIns="0" lIns="0" bIns="0" rIns="0"/>
            <a:lstStyle/>
            <a:p>
              <a:pPr algn="ctr">
                <a:lnSpc>
                  <a:spcPts val="13692"/>
                </a:lnSpc>
              </a:pPr>
              <a:r>
                <a:rPr lang="en-US" sz="9779">
                  <a:solidFill>
                    <a:srgbClr val="FFFFFF"/>
                  </a:solidFill>
                  <a:latin typeface="HK Grotesk"/>
                  <a:ea typeface="HK Grotesk"/>
                  <a:cs typeface="HK Grotesk"/>
                  <a:sym typeface="HK Grotesk"/>
                </a:rPr>
                <a:t>TỔNG QUAN</a:t>
              </a:r>
            </a:p>
          </p:txBody>
        </p:sp>
      </p:grpSp>
      <p:grpSp>
        <p:nvGrpSpPr>
          <p:cNvPr name="Group 9" id="9"/>
          <p:cNvGrpSpPr/>
          <p:nvPr/>
        </p:nvGrpSpPr>
        <p:grpSpPr>
          <a:xfrm rot="0">
            <a:off x="4651632" y="2781005"/>
            <a:ext cx="8984736" cy="1451033"/>
            <a:chOff x="0" y="0"/>
            <a:chExt cx="11979648" cy="1934711"/>
          </a:xfrm>
        </p:grpSpPr>
        <p:sp>
          <p:nvSpPr>
            <p:cNvPr name="Freeform 10" id="10"/>
            <p:cNvSpPr/>
            <p:nvPr/>
          </p:nvSpPr>
          <p:spPr>
            <a:xfrm flipH="false" flipV="false" rot="0">
              <a:off x="0" y="0"/>
              <a:ext cx="11979648" cy="1934711"/>
            </a:xfrm>
            <a:custGeom>
              <a:avLst/>
              <a:gdLst/>
              <a:ahLst/>
              <a:cxnLst/>
              <a:rect r="r" b="b" t="t" l="l"/>
              <a:pathLst>
                <a:path h="1934711" w="11979648">
                  <a:moveTo>
                    <a:pt x="0" y="0"/>
                  </a:moveTo>
                  <a:lnTo>
                    <a:pt x="11979648" y="0"/>
                  </a:lnTo>
                  <a:lnTo>
                    <a:pt x="11979648" y="1934711"/>
                  </a:lnTo>
                  <a:lnTo>
                    <a:pt x="0" y="1934711"/>
                  </a:lnTo>
                  <a:close/>
                </a:path>
              </a:pathLst>
            </a:custGeom>
            <a:solidFill>
              <a:srgbClr val="000000">
                <a:alpha val="0"/>
              </a:srgbClr>
            </a:solidFill>
          </p:spPr>
        </p:sp>
        <p:sp>
          <p:nvSpPr>
            <p:cNvPr name="TextBox 11" id="11"/>
            <p:cNvSpPr txBox="true"/>
            <p:nvPr/>
          </p:nvSpPr>
          <p:spPr>
            <a:xfrm>
              <a:off x="0" y="-133350"/>
              <a:ext cx="11979648" cy="2068061"/>
            </a:xfrm>
            <a:prstGeom prst="rect">
              <a:avLst/>
            </a:prstGeom>
          </p:spPr>
          <p:txBody>
            <a:bodyPr anchor="t" rtlCol="false" tIns="0" lIns="0" bIns="0" rIns="0"/>
            <a:lstStyle/>
            <a:p>
              <a:pPr algn="ctr">
                <a:lnSpc>
                  <a:spcPts val="11307"/>
                </a:lnSpc>
              </a:pPr>
              <a:r>
                <a:rPr lang="en-US" sz="10006" b="true">
                  <a:solidFill>
                    <a:srgbClr val="FFC331"/>
                  </a:solidFill>
                  <a:latin typeface="Arial Bold"/>
                  <a:ea typeface="Arial Bold"/>
                  <a:cs typeface="Arial Bold"/>
                  <a:sym typeface="Arial Bold"/>
                </a:rPr>
                <a:t>CHƯƠNG 1</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true" flipV="false" rot="0">
              <a:off x="0" y="0"/>
              <a:ext cx="24384000" cy="13716000"/>
            </a:xfrm>
            <a:custGeom>
              <a:avLst/>
              <a:gdLst/>
              <a:ahLst/>
              <a:cxnLst/>
              <a:rect r="r" b="b" t="t" l="l"/>
              <a:pathLst>
                <a:path h="13716000" w="24384000">
                  <a:moveTo>
                    <a:pt x="24384000" y="0"/>
                  </a:moveTo>
                  <a:lnTo>
                    <a:pt x="0" y="0"/>
                  </a:lnTo>
                  <a:lnTo>
                    <a:pt x="0" y="13716000"/>
                  </a:lnTo>
                  <a:lnTo>
                    <a:pt x="24384000" y="13716000"/>
                  </a:lnTo>
                  <a:lnTo>
                    <a:pt x="24384000" y="0"/>
                  </a:lnTo>
                  <a:close/>
                </a:path>
              </a:pathLst>
            </a:custGeom>
            <a:blipFill>
              <a:blip r:embed="rId2"/>
              <a:stretch>
                <a:fillRect l="0" t="0" r="0" b="0"/>
              </a:stretch>
            </a:blipFill>
          </p:spPr>
        </p:sp>
      </p:grpSp>
      <p:grpSp>
        <p:nvGrpSpPr>
          <p:cNvPr name="Group 4" id="4"/>
          <p:cNvGrpSpPr/>
          <p:nvPr/>
        </p:nvGrpSpPr>
        <p:grpSpPr>
          <a:xfrm rot="5400000">
            <a:off x="4000500" y="-4000500"/>
            <a:ext cx="10287000" cy="18288000"/>
            <a:chOff x="0" y="0"/>
            <a:chExt cx="13716000" cy="24384000"/>
          </a:xfrm>
        </p:grpSpPr>
        <p:sp>
          <p:nvSpPr>
            <p:cNvPr name="Freeform 5" id="5"/>
            <p:cNvSpPr/>
            <p:nvPr/>
          </p:nvSpPr>
          <p:spPr>
            <a:xfrm flipH="false" flipV="false" rot="0">
              <a:off x="0" y="0"/>
              <a:ext cx="13716000" cy="24384000"/>
            </a:xfrm>
            <a:custGeom>
              <a:avLst/>
              <a:gdLst/>
              <a:ahLst/>
              <a:cxnLst/>
              <a:rect r="r" b="b" t="t" l="l"/>
              <a:pathLst>
                <a:path h="24384000" w="13716000">
                  <a:moveTo>
                    <a:pt x="0" y="0"/>
                  </a:moveTo>
                  <a:lnTo>
                    <a:pt x="13716000" y="0"/>
                  </a:lnTo>
                  <a:lnTo>
                    <a:pt x="13716000" y="24384000"/>
                  </a:lnTo>
                  <a:lnTo>
                    <a:pt x="0" y="24384000"/>
                  </a:lnTo>
                  <a:lnTo>
                    <a:pt x="0" y="0"/>
                  </a:lnTo>
                  <a:close/>
                </a:path>
              </a:pathLst>
            </a:custGeom>
            <a:blipFill>
              <a:blip r:embed="rId3"/>
              <a:stretch>
                <a:fillRect l="-13084" t="0" r="-13084" b="0"/>
              </a:stretch>
            </a:blipFill>
          </p:spPr>
        </p:sp>
      </p:grpSp>
      <p:grpSp>
        <p:nvGrpSpPr>
          <p:cNvPr name="Group 6" id="6"/>
          <p:cNvGrpSpPr/>
          <p:nvPr/>
        </p:nvGrpSpPr>
        <p:grpSpPr>
          <a:xfrm rot="0">
            <a:off x="10265438" y="2233587"/>
            <a:ext cx="8022562" cy="8053413"/>
            <a:chOff x="0" y="0"/>
            <a:chExt cx="10696749" cy="10737884"/>
          </a:xfrm>
        </p:grpSpPr>
        <p:sp>
          <p:nvSpPr>
            <p:cNvPr name="Freeform 7" id="7"/>
            <p:cNvSpPr/>
            <p:nvPr/>
          </p:nvSpPr>
          <p:spPr>
            <a:xfrm flipH="false" flipV="false" rot="0">
              <a:off x="0" y="0"/>
              <a:ext cx="10696702" cy="10737850"/>
            </a:xfrm>
            <a:custGeom>
              <a:avLst/>
              <a:gdLst/>
              <a:ahLst/>
              <a:cxnLst/>
              <a:rect r="r" b="b" t="t" l="l"/>
              <a:pathLst>
                <a:path h="10737850" w="10696702">
                  <a:moveTo>
                    <a:pt x="0" y="0"/>
                  </a:moveTo>
                  <a:lnTo>
                    <a:pt x="10696702" y="0"/>
                  </a:lnTo>
                  <a:lnTo>
                    <a:pt x="10696702" y="10737850"/>
                  </a:lnTo>
                  <a:lnTo>
                    <a:pt x="0" y="10737850"/>
                  </a:lnTo>
                  <a:lnTo>
                    <a:pt x="0" y="0"/>
                  </a:lnTo>
                  <a:close/>
                </a:path>
              </a:pathLst>
            </a:custGeom>
            <a:blipFill>
              <a:blip r:embed="rId4"/>
              <a:stretch>
                <a:fillRect l="-25053" t="0" r="-25053" b="0"/>
              </a:stretch>
            </a:blipFill>
          </p:spPr>
        </p:sp>
      </p:grpSp>
      <p:grpSp>
        <p:nvGrpSpPr>
          <p:cNvPr name="Group 8" id="8"/>
          <p:cNvGrpSpPr/>
          <p:nvPr/>
        </p:nvGrpSpPr>
        <p:grpSpPr>
          <a:xfrm rot="0">
            <a:off x="0" y="299085"/>
            <a:ext cx="18288000" cy="1024254"/>
            <a:chOff x="0" y="0"/>
            <a:chExt cx="24384000" cy="1365672"/>
          </a:xfrm>
        </p:grpSpPr>
        <p:sp>
          <p:nvSpPr>
            <p:cNvPr name="Freeform 9" id="9"/>
            <p:cNvSpPr/>
            <p:nvPr/>
          </p:nvSpPr>
          <p:spPr>
            <a:xfrm flipH="false" flipV="false" rot="0">
              <a:off x="0" y="0"/>
              <a:ext cx="24384000" cy="1365672"/>
            </a:xfrm>
            <a:custGeom>
              <a:avLst/>
              <a:gdLst/>
              <a:ahLst/>
              <a:cxnLst/>
              <a:rect r="r" b="b" t="t" l="l"/>
              <a:pathLst>
                <a:path h="1365672" w="24384000">
                  <a:moveTo>
                    <a:pt x="0" y="0"/>
                  </a:moveTo>
                  <a:lnTo>
                    <a:pt x="24384000" y="0"/>
                  </a:lnTo>
                  <a:lnTo>
                    <a:pt x="24384000" y="1365672"/>
                  </a:lnTo>
                  <a:lnTo>
                    <a:pt x="0" y="1365672"/>
                  </a:lnTo>
                  <a:close/>
                </a:path>
              </a:pathLst>
            </a:custGeom>
            <a:solidFill>
              <a:srgbClr val="000000">
                <a:alpha val="0"/>
              </a:srgbClr>
            </a:solidFill>
          </p:spPr>
        </p:sp>
        <p:sp>
          <p:nvSpPr>
            <p:cNvPr name="TextBox 10" id="10"/>
            <p:cNvSpPr txBox="true"/>
            <p:nvPr/>
          </p:nvSpPr>
          <p:spPr>
            <a:xfrm>
              <a:off x="0" y="-95250"/>
              <a:ext cx="24384000" cy="1460922"/>
            </a:xfrm>
            <a:prstGeom prst="rect">
              <a:avLst/>
            </a:prstGeom>
          </p:spPr>
          <p:txBody>
            <a:bodyPr anchor="t" rtlCol="false" tIns="0" lIns="0" bIns="0" rIns="0"/>
            <a:lstStyle/>
            <a:p>
              <a:pPr algn="ctr">
                <a:lnSpc>
                  <a:spcPts val="7909"/>
                </a:lnSpc>
              </a:pPr>
              <a:r>
                <a:rPr lang="en-US" sz="6998" b="true">
                  <a:solidFill>
                    <a:srgbClr val="FFC000"/>
                  </a:solidFill>
                  <a:latin typeface="Arial Bold"/>
                  <a:ea typeface="Arial Bold"/>
                  <a:cs typeface="Arial Bold"/>
                  <a:sym typeface="Arial Bold"/>
                </a:rPr>
                <a:t>CHƯƠNG 1: TỔNG QUAN</a:t>
              </a:r>
            </a:p>
          </p:txBody>
        </p:sp>
      </p:grpSp>
      <p:grpSp>
        <p:nvGrpSpPr>
          <p:cNvPr name="Group 11" id="11"/>
          <p:cNvGrpSpPr/>
          <p:nvPr/>
        </p:nvGrpSpPr>
        <p:grpSpPr>
          <a:xfrm rot="0">
            <a:off x="0" y="3034971"/>
            <a:ext cx="10037226" cy="6480642"/>
            <a:chOff x="0" y="0"/>
            <a:chExt cx="13382968" cy="8640856"/>
          </a:xfrm>
        </p:grpSpPr>
        <p:sp>
          <p:nvSpPr>
            <p:cNvPr name="Freeform 12" id="12"/>
            <p:cNvSpPr/>
            <p:nvPr/>
          </p:nvSpPr>
          <p:spPr>
            <a:xfrm flipH="false" flipV="false" rot="0">
              <a:off x="0" y="0"/>
              <a:ext cx="13382968" cy="8640856"/>
            </a:xfrm>
            <a:custGeom>
              <a:avLst/>
              <a:gdLst/>
              <a:ahLst/>
              <a:cxnLst/>
              <a:rect r="r" b="b" t="t" l="l"/>
              <a:pathLst>
                <a:path h="8640856" w="13382968">
                  <a:moveTo>
                    <a:pt x="0" y="0"/>
                  </a:moveTo>
                  <a:lnTo>
                    <a:pt x="13382968" y="0"/>
                  </a:lnTo>
                  <a:lnTo>
                    <a:pt x="13382968" y="8640856"/>
                  </a:lnTo>
                  <a:lnTo>
                    <a:pt x="0" y="8640856"/>
                  </a:lnTo>
                  <a:close/>
                </a:path>
              </a:pathLst>
            </a:custGeom>
            <a:solidFill>
              <a:srgbClr val="000000">
                <a:alpha val="0"/>
              </a:srgbClr>
            </a:solidFill>
          </p:spPr>
        </p:sp>
        <p:sp>
          <p:nvSpPr>
            <p:cNvPr name="TextBox 13" id="13"/>
            <p:cNvSpPr txBox="true"/>
            <p:nvPr/>
          </p:nvSpPr>
          <p:spPr>
            <a:xfrm>
              <a:off x="0" y="-152400"/>
              <a:ext cx="13382968" cy="8793256"/>
            </a:xfrm>
            <a:prstGeom prst="rect">
              <a:avLst/>
            </a:prstGeom>
          </p:spPr>
          <p:txBody>
            <a:bodyPr anchor="t" rtlCol="false" tIns="0" lIns="0" bIns="0" rIns="0"/>
            <a:lstStyle/>
            <a:p>
              <a:pPr algn="l" marL="659054" indent="-219685" lvl="2">
                <a:lnSpc>
                  <a:spcPts val="4324"/>
                </a:lnSpc>
                <a:buFont typeface="Arial"/>
                <a:buChar char="⚬"/>
              </a:pPr>
              <a:r>
                <a:rPr lang="en-US" sz="2883">
                  <a:solidFill>
                    <a:srgbClr val="FFFFFF"/>
                  </a:solidFill>
                  <a:latin typeface="Arial"/>
                  <a:ea typeface="Arial"/>
                  <a:cs typeface="Arial"/>
                  <a:sym typeface="Arial"/>
                </a:rPr>
                <a:t>Vì Python là một ngôn ngữ phổ biến, dễ học, và có ứng dụng rộng rãi trong phát triển web, phần mềm.</a:t>
              </a:r>
            </a:p>
            <a:p>
              <a:pPr algn="l" marL="659097" indent="-219699" lvl="2">
                <a:lnSpc>
                  <a:spcPts val="4325"/>
                </a:lnSpc>
                <a:buFont typeface="Arial"/>
                <a:buChar char="⚬"/>
              </a:pPr>
              <a:r>
                <a:rPr lang="en-US" sz="2883">
                  <a:solidFill>
                    <a:srgbClr val="FFFFFF"/>
                  </a:solidFill>
                  <a:latin typeface="Arial"/>
                  <a:ea typeface="Arial"/>
                  <a:cs typeface="Arial"/>
                  <a:sym typeface="Arial"/>
                </a:rPr>
                <a:t>Django là một framework mạnh mẽ của Python, hỗ trợ xây dựng backend hiệu quả với các tính năng bảo mật, xử lý dữ liệu và logic phức tạp.</a:t>
              </a:r>
            </a:p>
            <a:p>
              <a:pPr algn="l" marL="659097" indent="-219699" lvl="2">
                <a:lnSpc>
                  <a:spcPts val="4325"/>
                </a:lnSpc>
                <a:buFont typeface="Arial"/>
                <a:buChar char="⚬"/>
              </a:pPr>
              <a:r>
                <a:rPr lang="en-US" sz="2883">
                  <a:solidFill>
                    <a:srgbClr val="FFFFFF"/>
                  </a:solidFill>
                  <a:latin typeface="Arial"/>
                  <a:ea typeface="Arial"/>
                  <a:cs typeface="Arial"/>
                  <a:sym typeface="Arial"/>
                </a:rPr>
                <a:t>Đáp ứng nhu cầu quản lý sản phẩm, đơn hàng, và báo cáo cho cửa hàng, giúp tự động hóa quy trình kinh doanh.</a:t>
              </a:r>
            </a:p>
            <a:p>
              <a:pPr algn="l" marL="659097" indent="-219699" lvl="2">
                <a:lnSpc>
                  <a:spcPts val="4325"/>
                </a:lnSpc>
                <a:buFont typeface="Arial"/>
                <a:buChar char="⚬"/>
              </a:pPr>
              <a:r>
                <a:rPr lang="en-US" sz="2883">
                  <a:solidFill>
                    <a:srgbClr val="FFFFFF"/>
                  </a:solidFill>
                  <a:latin typeface="Arial"/>
                  <a:ea typeface="Arial"/>
                  <a:cs typeface="Arial"/>
                  <a:sym typeface="Arial"/>
                </a:rPr>
                <a:t>Hệ thống cũng mang lại trải nghiệm tốt hơn cho người dùng nhờ giao diện thân thiện và tính năng tìm kiếm, giỏ hàng tiện ích. </a:t>
              </a:r>
            </a:p>
            <a:p>
              <a:pPr algn="l" marL="659097" indent="-219699" lvl="2">
                <a:lnSpc>
                  <a:spcPts val="4036"/>
                </a:lnSpc>
              </a:pPr>
            </a:p>
          </p:txBody>
        </p:sp>
      </p:grpSp>
      <p:grpSp>
        <p:nvGrpSpPr>
          <p:cNvPr name="Group 14" id="14"/>
          <p:cNvGrpSpPr/>
          <p:nvPr/>
        </p:nvGrpSpPr>
        <p:grpSpPr>
          <a:xfrm rot="0">
            <a:off x="890310" y="2166912"/>
            <a:ext cx="4855878" cy="491481"/>
            <a:chOff x="0" y="0"/>
            <a:chExt cx="6474504" cy="655308"/>
          </a:xfrm>
        </p:grpSpPr>
        <p:sp>
          <p:nvSpPr>
            <p:cNvPr name="Freeform 15" id="15"/>
            <p:cNvSpPr/>
            <p:nvPr/>
          </p:nvSpPr>
          <p:spPr>
            <a:xfrm flipH="false" flipV="false" rot="0">
              <a:off x="0" y="0"/>
              <a:ext cx="6474504" cy="655308"/>
            </a:xfrm>
            <a:custGeom>
              <a:avLst/>
              <a:gdLst/>
              <a:ahLst/>
              <a:cxnLst/>
              <a:rect r="r" b="b" t="t" l="l"/>
              <a:pathLst>
                <a:path h="655308" w="6474504">
                  <a:moveTo>
                    <a:pt x="0" y="0"/>
                  </a:moveTo>
                  <a:lnTo>
                    <a:pt x="6474504" y="0"/>
                  </a:lnTo>
                  <a:lnTo>
                    <a:pt x="6474504" y="655308"/>
                  </a:lnTo>
                  <a:lnTo>
                    <a:pt x="0" y="655308"/>
                  </a:lnTo>
                  <a:close/>
                </a:path>
              </a:pathLst>
            </a:custGeom>
            <a:solidFill>
              <a:srgbClr val="000000">
                <a:alpha val="0"/>
              </a:srgbClr>
            </a:solidFill>
          </p:spPr>
        </p:sp>
        <p:sp>
          <p:nvSpPr>
            <p:cNvPr name="TextBox 16" id="16"/>
            <p:cNvSpPr txBox="true"/>
            <p:nvPr/>
          </p:nvSpPr>
          <p:spPr>
            <a:xfrm>
              <a:off x="0" y="-123825"/>
              <a:ext cx="6474504" cy="779133"/>
            </a:xfrm>
            <a:prstGeom prst="rect">
              <a:avLst/>
            </a:prstGeom>
          </p:spPr>
          <p:txBody>
            <a:bodyPr anchor="t" rtlCol="false" tIns="0" lIns="0" bIns="0" rIns="0"/>
            <a:lstStyle/>
            <a:p>
              <a:pPr algn="l">
                <a:lnSpc>
                  <a:spcPts val="4200"/>
                </a:lnSpc>
              </a:pPr>
              <a:r>
                <a:rPr lang="en-US" sz="3000" i="true">
                  <a:solidFill>
                    <a:srgbClr val="FFFFFF"/>
                  </a:solidFill>
                  <a:latin typeface="Arial Italics"/>
                  <a:ea typeface="Arial Italics"/>
                  <a:cs typeface="Arial Italics"/>
                  <a:sym typeface="Arial Italics"/>
                </a:rPr>
                <a:t>1.1 Lý do chọn đề tài</a:t>
              </a:r>
            </a:p>
          </p:txBody>
        </p:sp>
      </p:grpSp>
      <p:grpSp>
        <p:nvGrpSpPr>
          <p:cNvPr name="Group 17" id="17"/>
          <p:cNvGrpSpPr/>
          <p:nvPr/>
        </p:nvGrpSpPr>
        <p:grpSpPr>
          <a:xfrm rot="0">
            <a:off x="10265438" y="11787924"/>
            <a:ext cx="8022562" cy="8053413"/>
            <a:chOff x="0" y="0"/>
            <a:chExt cx="10696749" cy="10737884"/>
          </a:xfrm>
        </p:grpSpPr>
        <p:sp>
          <p:nvSpPr>
            <p:cNvPr name="Freeform 18" id="18"/>
            <p:cNvSpPr/>
            <p:nvPr/>
          </p:nvSpPr>
          <p:spPr>
            <a:xfrm flipH="false" flipV="false" rot="0">
              <a:off x="0" y="0"/>
              <a:ext cx="10696702" cy="10737850"/>
            </a:xfrm>
            <a:custGeom>
              <a:avLst/>
              <a:gdLst/>
              <a:ahLst/>
              <a:cxnLst/>
              <a:rect r="r" b="b" t="t" l="l"/>
              <a:pathLst>
                <a:path h="10737850" w="10696702">
                  <a:moveTo>
                    <a:pt x="0" y="0"/>
                  </a:moveTo>
                  <a:lnTo>
                    <a:pt x="10696702" y="0"/>
                  </a:lnTo>
                  <a:lnTo>
                    <a:pt x="10696702" y="10737850"/>
                  </a:lnTo>
                  <a:lnTo>
                    <a:pt x="0" y="10737850"/>
                  </a:lnTo>
                  <a:lnTo>
                    <a:pt x="0" y="0"/>
                  </a:lnTo>
                  <a:close/>
                </a:path>
              </a:pathLst>
            </a:custGeom>
            <a:blipFill>
              <a:blip r:embed="rId4"/>
              <a:stretch>
                <a:fillRect l="-25053" t="0" r="-25053"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DAGi0YQvbyA</dc:identifier>
  <dcterms:modified xsi:type="dcterms:W3CDTF">2011-08-01T06:04:30Z</dcterms:modified>
  <cp:revision>1</cp:revision>
  <dc:title>csn_DA22TTA_nguyennhuthoa_110122006_Slide_BaoCao.pptx</dc:title>
</cp:coreProperties>
</file>